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274" r:id="rId2"/>
    <p:sldId id="328" r:id="rId3"/>
    <p:sldId id="329" r:id="rId4"/>
    <p:sldId id="331" r:id="rId5"/>
    <p:sldId id="330" r:id="rId6"/>
    <p:sldId id="268" r:id="rId7"/>
    <p:sldId id="332" r:id="rId8"/>
    <p:sldId id="333" r:id="rId9"/>
    <p:sldId id="334" r:id="rId10"/>
    <p:sldId id="319" r:id="rId11"/>
    <p:sldId id="336" r:id="rId12"/>
    <p:sldId id="337" r:id="rId13"/>
    <p:sldId id="338" r:id="rId14"/>
    <p:sldId id="339" r:id="rId15"/>
    <p:sldId id="340" r:id="rId16"/>
    <p:sldId id="341" r:id="rId17"/>
    <p:sldId id="276" r:id="rId18"/>
    <p:sldId id="325" r:id="rId19"/>
    <p:sldId id="326" r:id="rId20"/>
    <p:sldId id="278" r:id="rId21"/>
    <p:sldId id="317" r:id="rId22"/>
    <p:sldId id="272" r:id="rId23"/>
    <p:sldId id="281" r:id="rId24"/>
    <p:sldId id="311" r:id="rId25"/>
    <p:sldId id="310" r:id="rId26"/>
    <p:sldId id="307" r:id="rId27"/>
    <p:sldId id="285" r:id="rId28"/>
    <p:sldId id="284" r:id="rId29"/>
    <p:sldId id="312" r:id="rId30"/>
    <p:sldId id="313" r:id="rId31"/>
    <p:sldId id="286" r:id="rId32"/>
    <p:sldId id="287" r:id="rId33"/>
    <p:sldId id="289" r:id="rId34"/>
    <p:sldId id="290" r:id="rId35"/>
    <p:sldId id="306" r:id="rId36"/>
    <p:sldId id="305" r:id="rId37"/>
    <p:sldId id="291" r:id="rId38"/>
    <p:sldId id="293" r:id="rId39"/>
    <p:sldId id="315" r:id="rId40"/>
    <p:sldId id="303" r:id="rId41"/>
    <p:sldId id="304" r:id="rId42"/>
    <p:sldId id="342" r:id="rId43"/>
    <p:sldId id="343" r:id="rId44"/>
    <p:sldId id="264" r:id="rId45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ipp May" initials="TM" lastIdx="4" clrIdx="0">
    <p:extLst/>
  </p:cmAuthor>
  <p:cmAuthor id="2" name="Telecom Law Firm (TM)" initials="TLF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B29"/>
    <a:srgbClr val="F35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01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2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E5786-CB75-4CD2-9F05-A5440229073B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51D3A-B7A6-475E-9B66-0C92E6AA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58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402D3F4-9F61-47C5-80A7-3FB13E424BAA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5211738-68D0-4B84-9EA3-21DC80FEA9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59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6656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70617" indent="-296391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85565" indent="-23711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59791" indent="-23711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34017" indent="-237113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08243" indent="-2371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082470" indent="-2371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556696" indent="-2371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30921" indent="-23711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350EED6C-A692-4E06-8800-E47CEE01DB02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5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5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199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E4C86-835F-43AF-9CB3-83720BB3A302}" type="datetime1">
              <a:rPr lang="en-US"/>
              <a:pPr>
                <a:defRPr/>
              </a:pPr>
              <a:t>11/19/2018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2016 Telecom Law Firm PC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B6F2C-5F40-4546-B26F-60D3E3A07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8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48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58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827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63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09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F441-CE94-4CE6-AF7A-CCE1286C14A7}" type="datetimeFigureOut">
              <a:rPr lang="en-US" smtClean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1B70-7B38-45D2-9A87-0D79DFC29D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85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32F441-CE94-4CE6-AF7A-CCE1286C14A7}" type="datetimeFigureOut">
              <a:rPr lang="en-US" smtClean="0"/>
              <a:pPr/>
              <a:t>11/19/2018</a:t>
            </a:fld>
            <a:r>
              <a:rPr lang="en-US" dirty="0"/>
              <a:t> 	─ 	</a:t>
            </a:r>
            <a:fld id="{89CE58ED-836C-4BAA-9E5B-7086ABD9DC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rgbClr val="F35A2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www.TelecomLawFirm.com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9D71B70-7B38-45D2-9A87-0D79DFC29DB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E02FCB1-7BBC-4AF9-88D7-3F899573C30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291" y="6350071"/>
            <a:ext cx="1431059" cy="37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0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6329" y="538955"/>
            <a:ext cx="3352800" cy="1470025"/>
          </a:xfrm>
        </p:spPr>
        <p:txBody>
          <a:bodyPr>
            <a:no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Big Changes Coming to 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Cells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053531" y="2291555"/>
            <a:ext cx="4090469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11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Thousand Oaks</a:t>
            </a:r>
            <a:endParaRPr lang="en-US" altLang="en-US" sz="72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November  19, 2018</a:t>
            </a:r>
            <a:br>
              <a:rPr lang="en-US" altLang="en-US" sz="7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en-US" sz="7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altLang="en-US" sz="7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en-US" sz="7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Presenter</a:t>
            </a:r>
            <a:r>
              <a:rPr lang="en-US" alt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: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en-US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Dr. Jonathan L. Kramer</a:t>
            </a:r>
            <a:endParaRPr lang="en-US" alt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Partner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endParaRPr lang="en-US" alt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Telecom Law Firm, P.C.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www.TelecomLawFirm.com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Los Angeles – San Diego</a:t>
            </a:r>
            <a:b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en-US" alt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defRPr/>
            </a:pPr>
            <a:endParaRPr lang="en-US" alt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defRPr/>
            </a:pPr>
            <a:endParaRPr lang="en-US" alt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defRPr/>
            </a:pPr>
            <a:endParaRPr lang="en-US" alt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0"/>
              </a:spcBef>
              <a:defRPr/>
            </a:pPr>
            <a:r>
              <a:rPr lang="en-US" altLang="en-US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spcBef>
                <a:spcPts val="0"/>
              </a:spcBef>
              <a:defRPr/>
            </a:pPr>
            <a:endParaRPr lang="en-US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>
              <a:defRPr/>
            </a:pPr>
            <a:endParaRPr lang="en-US" altLang="en-US" sz="2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EAC6BAFB-D5E2-49DD-854E-AF6669F86873" descr="EAC6BAFB-D5E2-49DD-854E-AF6669F8687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6" t="-1" r="5983" b="14839"/>
          <a:stretch/>
        </p:blipFill>
        <p:spPr bwMode="auto">
          <a:xfrm rot="5400000">
            <a:off x="-902236" y="902234"/>
            <a:ext cx="6858001" cy="505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230" y="6427981"/>
            <a:ext cx="1850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Small cell: Boston, MA.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Plus how many </a:t>
            </a:r>
            <a:r>
              <a:rPr lang="en-US" dirty="0" smtClean="0"/>
              <a:t>3 </a:t>
            </a:r>
            <a:r>
              <a:rPr lang="en-US" dirty="0"/>
              <a:t>cubic foot </a:t>
            </a:r>
            <a:r>
              <a:rPr lang="en-US" dirty="0" smtClean="0"/>
              <a:t>antennas?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29857"/>
            <a:ext cx="7914217" cy="4351338"/>
          </a:xfrm>
        </p:spPr>
        <p:txBody>
          <a:bodyPr>
            <a:normAutofit/>
          </a:bodyPr>
          <a:lstStyle/>
          <a:p>
            <a:r>
              <a:rPr lang="en-US" dirty="0"/>
              <a:t>Antennas are </a:t>
            </a:r>
            <a:r>
              <a:rPr lang="en-US" sz="2400" b="1" dirty="0"/>
              <a:t>NOT</a:t>
            </a:r>
            <a:r>
              <a:rPr lang="en-US" dirty="0"/>
              <a:t> counted in the 28 cubic foot ‘small wireless facility’ volume calculation</a:t>
            </a:r>
          </a:p>
          <a:p>
            <a:endParaRPr lang="en-US" dirty="0"/>
          </a:p>
          <a:p>
            <a:r>
              <a:rPr lang="en-US" u="sng" dirty="0"/>
              <a:t>No limit </a:t>
            </a:r>
            <a:r>
              <a:rPr lang="en-US" dirty="0"/>
              <a:t>to the number of 3 cubic foot antennas</a:t>
            </a:r>
          </a:p>
          <a:p>
            <a:endParaRPr lang="en-US" dirty="0"/>
          </a:p>
          <a:p>
            <a:r>
              <a:rPr lang="en-US" dirty="0"/>
              <a:t>Typical 6</a:t>
            </a:r>
            <a:r>
              <a:rPr lang="en-US" dirty="0" smtClean="0"/>
              <a:t>’ </a:t>
            </a:r>
            <a:r>
              <a:rPr lang="en-US" dirty="0"/>
              <a:t>tall panel antennas are less </a:t>
            </a:r>
            <a:r>
              <a:rPr lang="en-US" dirty="0" smtClean="0"/>
              <a:t>than or equal to 3 </a:t>
            </a:r>
            <a:r>
              <a:rPr lang="en-US" dirty="0"/>
              <a:t>cubic feet in volume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07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0EC1B3-4C91-4A43-8DEC-74F16C15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Prohibitions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8399B5-8F86-4927-859D-C590C3D94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35A2C"/>
                </a:solidFill>
              </a:rPr>
              <a:t>General Rule</a:t>
            </a:r>
          </a:p>
          <a:p>
            <a:pPr marL="457200" lvl="1" indent="0">
              <a:buNone/>
            </a:pPr>
            <a:r>
              <a:rPr lang="en-US" dirty="0"/>
              <a:t>a state or local requirement effectively prohibits deployment when it “materially limits or inhibits any competitor’s or potential competitor’s ability to compete in a fair and balanced legal and regulatory environment.”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35A2C"/>
                </a:solidFill>
              </a:rPr>
              <a:t>Fee Requirements</a:t>
            </a:r>
          </a:p>
          <a:p>
            <a:pPr marL="457200" lvl="1" indent="0">
              <a:buNone/>
            </a:pPr>
            <a:r>
              <a:rPr lang="en-US" dirty="0"/>
              <a:t>must be (1) reasonably approximate to cost; (2) objectively reasonable to pass to applicant; and (3) no higher than fees charged to competitors in similar circumstances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35A2C"/>
                </a:solidFill>
              </a:rPr>
              <a:t>Non-Fee Requirements (e.g. Aesthetics)</a:t>
            </a:r>
          </a:p>
          <a:p>
            <a:pPr marL="457200" lvl="1" indent="0">
              <a:buNone/>
            </a:pPr>
            <a:r>
              <a:rPr lang="en-US" dirty="0"/>
              <a:t>must be (1) reasonable; (2) no more burdensome than those applied to other infrastructure deployments; and (3) objective and published in advance</a:t>
            </a:r>
          </a:p>
        </p:txBody>
      </p:sp>
    </p:spTree>
    <p:extLst>
      <p:ext uri="{BB962C8B-B14F-4D97-AF65-F5344CB8AC3E}">
        <p14:creationId xmlns:p14="http://schemas.microsoft.com/office/powerpoint/2010/main" val="2995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0E0444-07A5-4826-BA1F-108447AD2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Prohibitions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3FDF8034-8ED4-4884-85A3-E3D21C79876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673754"/>
          <a:ext cx="7886700" cy="448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207">
                  <a:extLst>
                    <a:ext uri="{9D8B030D-6E8A-4147-A177-3AD203B41FA5}">
                      <a16:colId xmlns:a16="http://schemas.microsoft.com/office/drawing/2014/main" xmlns="" val="1431015773"/>
                    </a:ext>
                  </a:extLst>
                </a:gridCol>
                <a:gridCol w="3004457">
                  <a:extLst>
                    <a:ext uri="{9D8B030D-6E8A-4147-A177-3AD203B41FA5}">
                      <a16:colId xmlns:a16="http://schemas.microsoft.com/office/drawing/2014/main" xmlns="" val="476971627"/>
                    </a:ext>
                  </a:extLst>
                </a:gridCol>
                <a:gridCol w="3116036">
                  <a:extLst>
                    <a:ext uri="{9D8B030D-6E8A-4147-A177-3AD203B41FA5}">
                      <a16:colId xmlns:a16="http://schemas.microsoft.com/office/drawing/2014/main" xmlns="" val="29684001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</a:t>
                      </a:r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Cell Order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Post-</a:t>
                      </a:r>
                      <a:r>
                        <a:rPr lang="en-US" sz="18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Cell Order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6576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Regulatory Fees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evaluated under a liberal “totality of the circumstances” test that required the plaintiff to show an actual prohibition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to cost; prohibited if any higher than fees charged to a competitor; no requirement to show that fees above cost actually prohibit deployment</a:t>
                      </a:r>
                      <a:endParaRPr lang="en-U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599844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Proprietary Rents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insulated from preemption under “market participant” doctrine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longer insulated; limited to cost as described above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45460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Aesthetic Regulations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evaluated under “significant gap/least intrusive means” test adopted by 9th Circuit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invalid unless: (1) reasonable; (2) no more stringent than those applied to other infrastructure; and (3) published in advance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939664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61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59E325-143B-401F-8500-2B548B3DA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722"/>
            <a:ext cx="7886700" cy="1325563"/>
          </a:xfrm>
        </p:spPr>
        <p:txBody>
          <a:bodyPr/>
          <a:lstStyle/>
          <a:p>
            <a:r>
              <a:rPr lang="en-US" dirty="0"/>
              <a:t>Fees Compared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F2063D78-9B88-4E97-9121-4446A4615A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969023"/>
              </p:ext>
            </p:extLst>
          </p:nvPr>
        </p:nvGraphicFramePr>
        <p:xfrm>
          <a:off x="558165" y="1311632"/>
          <a:ext cx="8027670" cy="493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5890">
                  <a:extLst>
                    <a:ext uri="{9D8B030D-6E8A-4147-A177-3AD203B41FA5}">
                      <a16:colId xmlns:a16="http://schemas.microsoft.com/office/drawing/2014/main" xmlns="" val="3782016331"/>
                    </a:ext>
                  </a:extLst>
                </a:gridCol>
                <a:gridCol w="2675890">
                  <a:extLst>
                    <a:ext uri="{9D8B030D-6E8A-4147-A177-3AD203B41FA5}">
                      <a16:colId xmlns:a16="http://schemas.microsoft.com/office/drawing/2014/main" xmlns="" val="3674900476"/>
                    </a:ext>
                  </a:extLst>
                </a:gridCol>
                <a:gridCol w="2675890">
                  <a:extLst>
                    <a:ext uri="{9D8B030D-6E8A-4147-A177-3AD203B41FA5}">
                      <a16:colId xmlns:a16="http://schemas.microsoft.com/office/drawing/2014/main" xmlns="" val="3992091041"/>
                    </a:ext>
                  </a:extLst>
                </a:gridCol>
              </a:tblGrid>
              <a:tr h="351994">
                <a:tc>
                  <a:txBody>
                    <a:bodyPr/>
                    <a:lstStyle/>
                    <a:p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Regulated Prices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90206064"/>
                  </a:ext>
                </a:extLst>
              </a:tr>
              <a:tr h="1027125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License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$750 to $1,500*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reasonable costs; presumed reasonable at or below $270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77973578"/>
                  </a:ext>
                </a:extLst>
              </a:tr>
              <a:tr h="1027125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One-Time License Execution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 $5,000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 cost; no presumptively reasonable amount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976499127"/>
                  </a:ext>
                </a:extLst>
              </a:tr>
              <a:tr h="1735007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One-Time Site License Processing Fee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$500 to $1,000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actual cost; presumed reasonable at or below $100 per collocation</a:t>
                      </a:r>
                      <a:r>
                        <a:rPr lang="en-U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$1,000 per new pole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5793330"/>
                  </a:ext>
                </a:extLst>
              </a:tr>
              <a:tr h="79116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Permit</a:t>
                      </a:r>
                      <a:r>
                        <a:rPr lang="en-US" sz="17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Fee</a:t>
                      </a:r>
                      <a:endParaRPr lang="en-US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reasonable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 in one-time processing fee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173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4E7779D-5C11-4F84-B3B4-00DC030961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0344691"/>
              </p:ext>
            </p:extLst>
          </p:nvPr>
        </p:nvGraphicFramePr>
        <p:xfrm>
          <a:off x="510540" y="1417895"/>
          <a:ext cx="8122920" cy="3903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9622">
                  <a:extLst>
                    <a:ext uri="{9D8B030D-6E8A-4147-A177-3AD203B41FA5}">
                      <a16:colId xmlns:a16="http://schemas.microsoft.com/office/drawing/2014/main" xmlns="" val="1738390077"/>
                    </a:ext>
                  </a:extLst>
                </a:gridCol>
                <a:gridCol w="6853298">
                  <a:extLst>
                    <a:ext uri="{9D8B030D-6E8A-4147-A177-3AD203B41FA5}">
                      <a16:colId xmlns:a16="http://schemas.microsoft.com/office/drawing/2014/main" xmlns="" val="1039577131"/>
                    </a:ext>
                  </a:extLst>
                </a:gridCol>
              </a:tblGrid>
              <a:tr h="358765"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Shorter Timeframes</a:t>
                      </a:r>
                      <a:endParaRPr lang="en-US" sz="2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73077074"/>
                  </a:ext>
                </a:extLst>
              </a:tr>
              <a:tr h="41885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days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2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wireless facility “</a:t>
                      </a: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collocations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”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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2" indent="-27432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eligible facility requests under Section 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6409</a:t>
                      </a:r>
                      <a:r>
                        <a:rPr lang="en-US" sz="22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♦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0894865"/>
                  </a:ext>
                </a:extLst>
              </a:tr>
              <a:tr h="15867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days</a:t>
                      </a:r>
                    </a:p>
                    <a:p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2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wireless facilities on new 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structures 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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2" indent="-27432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collocations 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covered as an eligible facilities request or small wireless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facility</a:t>
                      </a:r>
                      <a:r>
                        <a:rPr lang="hy-AM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֎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254924"/>
                  </a:ext>
                </a:extLst>
              </a:tr>
              <a:tr h="106155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days 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2" indent="-27432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everything else</a:t>
                      </a: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</a:t>
                      </a:r>
                      <a:r>
                        <a:rPr lang="en-US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  <a:sym typeface="Symbol"/>
                        </a:rPr>
                        <a:t></a:t>
                      </a:r>
                      <a:endParaRPr lang="en-US" sz="24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2" indent="-27432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freestanding non-small wireless </a:t>
                      </a:r>
                      <a:r>
                        <a:rPr lang="en-US" sz="2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facilities</a:t>
                      </a:r>
                      <a:r>
                        <a:rPr lang="hy-AM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֎</a:t>
                      </a:r>
                      <a:endParaRPr lang="en-US" sz="2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9752341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D22F10F2-F4B7-482B-9204-891A295DC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&amp; Old </a:t>
            </a:r>
            <a:r>
              <a:rPr lang="en-US" dirty="0"/>
              <a:t>Shot Clock Rules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1438" y="5386812"/>
            <a:ext cx="5121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♦ 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FCC deemed-approved if shot clock busted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y-AM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֎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AB57 deemed-approved if shot clock busted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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Applicant must sue City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34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2F10F2-F4B7-482B-9204-891A295DC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596"/>
            <a:ext cx="7886700" cy="1325563"/>
          </a:xfrm>
        </p:spPr>
        <p:txBody>
          <a:bodyPr/>
          <a:lstStyle/>
          <a:p>
            <a:r>
              <a:rPr lang="en-US" dirty="0"/>
              <a:t>New Shot Clock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3F5AD9-9808-4492-A6F2-E98605598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56159"/>
            <a:ext cx="7886700" cy="47050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35A2C"/>
                </a:solidFill>
              </a:rPr>
              <a:t>Broader Applicability</a:t>
            </a:r>
          </a:p>
          <a:p>
            <a:pPr lvl="1"/>
            <a:r>
              <a:rPr lang="en-US" dirty="0"/>
              <a:t>collocations cover attachments to any existing structure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includes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pre-application meetings, license negotiations for pole attachments, permit review, appeals and (maybe) all ministerial permits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15B29"/>
                </a:solidFill>
              </a:rPr>
              <a:t>Batched Applications</a:t>
            </a:r>
          </a:p>
          <a:p>
            <a:pPr lvl="1"/>
            <a:r>
              <a:rPr lang="en-US" dirty="0"/>
              <a:t>may not prohibit batched applications</a:t>
            </a:r>
          </a:p>
          <a:p>
            <a:pPr lvl="1"/>
            <a:r>
              <a:rPr lang="en-US" dirty="0"/>
              <a:t>the longest shot clock in the batch governs</a:t>
            </a:r>
          </a:p>
          <a:p>
            <a:pPr lvl="1"/>
            <a:r>
              <a:rPr lang="en-US" dirty="0"/>
              <a:t>not much further guidance</a:t>
            </a:r>
          </a:p>
        </p:txBody>
      </p:sp>
    </p:spTree>
    <p:extLst>
      <p:ext uri="{BB962C8B-B14F-4D97-AF65-F5344CB8AC3E}">
        <p14:creationId xmlns:p14="http://schemas.microsoft.com/office/powerpoint/2010/main" val="196328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Shot Clock Rules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8433E85-EC96-4A3C-9882-A20D9FEE9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35A2C"/>
                </a:solidFill>
              </a:rPr>
              <a:t>The New ‘One-Time’ </a:t>
            </a:r>
            <a:r>
              <a:rPr lang="en-US" sz="2800" b="1" dirty="0">
                <a:solidFill>
                  <a:srgbClr val="F35A2C"/>
                </a:solidFill>
              </a:rPr>
              <a:t>Reset Button</a:t>
            </a:r>
            <a:endParaRPr lang="en-US" sz="2800" dirty="0"/>
          </a:p>
          <a:p>
            <a:pPr lvl="1"/>
            <a:r>
              <a:rPr lang="en-US" sz="2800" dirty="0"/>
              <a:t>shot clock goes back to zero when:</a:t>
            </a:r>
          </a:p>
          <a:p>
            <a:pPr lvl="2"/>
            <a:r>
              <a:rPr lang="en-US" sz="2800" dirty="0"/>
              <a:t>application is materially incomplete at 1</a:t>
            </a:r>
            <a:r>
              <a:rPr lang="en-US" sz="2800" baseline="30000" dirty="0"/>
              <a:t>st</a:t>
            </a:r>
            <a:r>
              <a:rPr lang="en-US" sz="2800" dirty="0"/>
              <a:t> submittal</a:t>
            </a:r>
          </a:p>
          <a:p>
            <a:pPr lvl="2"/>
            <a:r>
              <a:rPr lang="en-US" sz="2800" dirty="0"/>
              <a:t>incomplete notice goes out w/in first 10 days</a:t>
            </a:r>
          </a:p>
          <a:p>
            <a:pPr lvl="2"/>
            <a:r>
              <a:rPr lang="en-US" sz="2800" dirty="0"/>
              <a:t>incomplete items must be publicly stated</a:t>
            </a:r>
          </a:p>
          <a:p>
            <a:pPr lvl="1"/>
            <a:r>
              <a:rPr lang="en-US" sz="2800" dirty="0"/>
              <a:t>is this a trap</a:t>
            </a:r>
            <a:r>
              <a:rPr lang="en-US" sz="2800" dirty="0" smtClean="0"/>
              <a:t>?  (The FCC may Giveth, but the FCC also wants to Taketh Away)</a:t>
            </a: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46514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6376"/>
            <a:ext cx="7886700" cy="1325563"/>
          </a:xfrm>
        </p:spPr>
        <p:txBody>
          <a:bodyPr/>
          <a:lstStyle/>
          <a:p>
            <a:r>
              <a:rPr lang="en-US" dirty="0"/>
              <a:t>Why so many?</a:t>
            </a:r>
          </a:p>
        </p:txBody>
      </p:sp>
      <p:pic>
        <p:nvPicPr>
          <p:cNvPr id="4" name="Picture 2" descr="S:\ktlf\_logo\logosmall85x8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7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404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53D60D-3465-4FFF-A307-D3CCB2218620}" type="slidenum">
              <a:rPr lang="en-US" altLang="en-US" sz="1200" smtClean="0"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6" name="Date Placeholder 6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© 2018 </a:t>
            </a:r>
            <a:r>
              <a:rPr lang="en-US" dirty="0"/>
              <a:t>TelecomLawFirm.com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909638" y="2084388"/>
            <a:ext cx="7239000" cy="1371600"/>
          </a:xfrm>
          <a:prstGeom prst="ellipse">
            <a:avLst/>
          </a:prstGeom>
          <a:solidFill>
            <a:srgbClr val="F4FDA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4298950" y="1371600"/>
            <a:ext cx="0" cy="12509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3917950" y="1295400"/>
            <a:ext cx="762000" cy="228600"/>
            <a:chOff x="2468" y="624"/>
            <a:chExt cx="480" cy="144"/>
          </a:xfrm>
        </p:grpSpPr>
        <p:sp>
          <p:nvSpPr>
            <p:cNvPr id="10" name="AutoShape 10"/>
            <p:cNvSpPr>
              <a:spLocks noChangeArrowheads="1"/>
            </p:cNvSpPr>
            <p:nvPr/>
          </p:nvSpPr>
          <p:spPr bwMode="auto">
            <a:xfrm>
              <a:off x="2468" y="624"/>
              <a:ext cx="480" cy="8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2468" y="706"/>
              <a:ext cx="480" cy="6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" name="Hexagon 11"/>
          <p:cNvSpPr/>
          <p:nvPr/>
        </p:nvSpPr>
        <p:spPr>
          <a:xfrm>
            <a:off x="1471613" y="2346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1624013" y="24987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1776413" y="26511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1928813" y="28035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2081213" y="29559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Hexagon 16"/>
          <p:cNvSpPr/>
          <p:nvPr/>
        </p:nvSpPr>
        <p:spPr>
          <a:xfrm>
            <a:off x="2233613" y="3108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Hexagon 17"/>
          <p:cNvSpPr/>
          <p:nvPr/>
        </p:nvSpPr>
        <p:spPr>
          <a:xfrm>
            <a:off x="1833563" y="2389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2138363" y="26939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2290763" y="2846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Hexagon 20"/>
          <p:cNvSpPr/>
          <p:nvPr/>
        </p:nvSpPr>
        <p:spPr>
          <a:xfrm>
            <a:off x="2443163" y="2998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2595563" y="3151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Hexagon 22"/>
          <p:cNvSpPr/>
          <p:nvPr/>
        </p:nvSpPr>
        <p:spPr>
          <a:xfrm>
            <a:off x="1371600" y="280670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Hexagon 23"/>
          <p:cNvSpPr/>
          <p:nvPr/>
        </p:nvSpPr>
        <p:spPr>
          <a:xfrm>
            <a:off x="2100263" y="23129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Hexagon 24"/>
          <p:cNvSpPr/>
          <p:nvPr/>
        </p:nvSpPr>
        <p:spPr>
          <a:xfrm>
            <a:off x="2252663" y="2465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Hexagon 25"/>
          <p:cNvSpPr/>
          <p:nvPr/>
        </p:nvSpPr>
        <p:spPr>
          <a:xfrm>
            <a:off x="2405063" y="2617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Hexagon 26"/>
          <p:cNvSpPr/>
          <p:nvPr/>
        </p:nvSpPr>
        <p:spPr>
          <a:xfrm>
            <a:off x="2557463" y="2770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Hexagon 27"/>
          <p:cNvSpPr/>
          <p:nvPr/>
        </p:nvSpPr>
        <p:spPr>
          <a:xfrm>
            <a:off x="2709863" y="29225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Hexagon 28"/>
          <p:cNvSpPr/>
          <p:nvPr/>
        </p:nvSpPr>
        <p:spPr>
          <a:xfrm>
            <a:off x="2311400" y="22018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2463800" y="23542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2616200" y="25066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2921000" y="28114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073400" y="29638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2862263" y="24225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Hexagon 34"/>
          <p:cNvSpPr/>
          <p:nvPr/>
        </p:nvSpPr>
        <p:spPr>
          <a:xfrm>
            <a:off x="3014663" y="25749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Hexagon 35"/>
          <p:cNvSpPr/>
          <p:nvPr/>
        </p:nvSpPr>
        <p:spPr>
          <a:xfrm>
            <a:off x="3167063" y="2727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Hexagon 36"/>
          <p:cNvSpPr/>
          <p:nvPr/>
        </p:nvSpPr>
        <p:spPr>
          <a:xfrm>
            <a:off x="3319463" y="28797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Hexagon 37"/>
          <p:cNvSpPr/>
          <p:nvPr/>
        </p:nvSpPr>
        <p:spPr>
          <a:xfrm>
            <a:off x="3471863" y="30321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Hexagon 38"/>
          <p:cNvSpPr/>
          <p:nvPr/>
        </p:nvSpPr>
        <p:spPr>
          <a:xfrm>
            <a:off x="3624263" y="31845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Hexagon 39"/>
          <p:cNvSpPr/>
          <p:nvPr/>
        </p:nvSpPr>
        <p:spPr>
          <a:xfrm>
            <a:off x="3225800" y="2465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Hexagon 40"/>
          <p:cNvSpPr/>
          <p:nvPr/>
        </p:nvSpPr>
        <p:spPr>
          <a:xfrm>
            <a:off x="3378200" y="2617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2" name="Hexagon 41"/>
          <p:cNvSpPr/>
          <p:nvPr/>
        </p:nvSpPr>
        <p:spPr>
          <a:xfrm>
            <a:off x="3530600" y="2770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3835400" y="30749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Hexagon 43"/>
          <p:cNvSpPr/>
          <p:nvPr/>
        </p:nvSpPr>
        <p:spPr>
          <a:xfrm>
            <a:off x="3987800" y="3227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Hexagon 44"/>
          <p:cNvSpPr/>
          <p:nvPr/>
        </p:nvSpPr>
        <p:spPr>
          <a:xfrm>
            <a:off x="3340100" y="2236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Hexagon 45"/>
          <p:cNvSpPr/>
          <p:nvPr/>
        </p:nvSpPr>
        <p:spPr>
          <a:xfrm>
            <a:off x="3492500" y="2389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Hexagon 46"/>
          <p:cNvSpPr/>
          <p:nvPr/>
        </p:nvSpPr>
        <p:spPr>
          <a:xfrm>
            <a:off x="3644900" y="25415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Hexagon 47"/>
          <p:cNvSpPr/>
          <p:nvPr/>
        </p:nvSpPr>
        <p:spPr>
          <a:xfrm>
            <a:off x="3797300" y="26939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Hexagon 48"/>
          <p:cNvSpPr/>
          <p:nvPr/>
        </p:nvSpPr>
        <p:spPr>
          <a:xfrm>
            <a:off x="3949700" y="2846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0" name="Hexagon 49"/>
          <p:cNvSpPr/>
          <p:nvPr/>
        </p:nvSpPr>
        <p:spPr>
          <a:xfrm>
            <a:off x="4102100" y="2998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Hexagon 50"/>
          <p:cNvSpPr/>
          <p:nvPr/>
        </p:nvSpPr>
        <p:spPr>
          <a:xfrm>
            <a:off x="3703638" y="22780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2" name="Hexagon 51"/>
          <p:cNvSpPr/>
          <p:nvPr/>
        </p:nvSpPr>
        <p:spPr>
          <a:xfrm>
            <a:off x="3856038" y="24304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3" name="Hexagon 52"/>
          <p:cNvSpPr/>
          <p:nvPr/>
        </p:nvSpPr>
        <p:spPr>
          <a:xfrm>
            <a:off x="4008438" y="25828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Hexagon 53"/>
          <p:cNvSpPr/>
          <p:nvPr/>
        </p:nvSpPr>
        <p:spPr>
          <a:xfrm>
            <a:off x="4160838" y="27352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5" name="Hexagon 54"/>
          <p:cNvSpPr/>
          <p:nvPr/>
        </p:nvSpPr>
        <p:spPr>
          <a:xfrm>
            <a:off x="4313238" y="28876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6" name="Hexagon 55"/>
          <p:cNvSpPr/>
          <p:nvPr/>
        </p:nvSpPr>
        <p:spPr>
          <a:xfrm>
            <a:off x="4465638" y="3040063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7" name="Hexagon 56"/>
          <p:cNvSpPr/>
          <p:nvPr/>
        </p:nvSpPr>
        <p:spPr>
          <a:xfrm>
            <a:off x="4498975" y="23812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Hexagon 57"/>
          <p:cNvSpPr/>
          <p:nvPr/>
        </p:nvSpPr>
        <p:spPr>
          <a:xfrm>
            <a:off x="4651375" y="25336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9" name="Hexagon 58"/>
          <p:cNvSpPr/>
          <p:nvPr/>
        </p:nvSpPr>
        <p:spPr>
          <a:xfrm>
            <a:off x="4803775" y="26860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Hexagon 59"/>
          <p:cNvSpPr/>
          <p:nvPr/>
        </p:nvSpPr>
        <p:spPr>
          <a:xfrm>
            <a:off x="5108575" y="29908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1" name="Hexagon 60"/>
          <p:cNvSpPr/>
          <p:nvPr/>
        </p:nvSpPr>
        <p:spPr>
          <a:xfrm>
            <a:off x="5260975" y="31432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2" name="Hexagon 61"/>
          <p:cNvSpPr/>
          <p:nvPr/>
        </p:nvSpPr>
        <p:spPr>
          <a:xfrm>
            <a:off x="5167313" y="2727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3" name="Hexagon 62"/>
          <p:cNvSpPr/>
          <p:nvPr/>
        </p:nvSpPr>
        <p:spPr>
          <a:xfrm>
            <a:off x="5319713" y="28797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4" name="Hexagon 63"/>
          <p:cNvSpPr/>
          <p:nvPr/>
        </p:nvSpPr>
        <p:spPr>
          <a:xfrm>
            <a:off x="5472113" y="30321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5" name="Hexagon 64"/>
          <p:cNvSpPr/>
          <p:nvPr/>
        </p:nvSpPr>
        <p:spPr>
          <a:xfrm>
            <a:off x="4976813" y="21939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6" name="Hexagon 65"/>
          <p:cNvSpPr/>
          <p:nvPr/>
        </p:nvSpPr>
        <p:spPr>
          <a:xfrm>
            <a:off x="5129213" y="2346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7" name="Hexagon 66"/>
          <p:cNvSpPr/>
          <p:nvPr/>
        </p:nvSpPr>
        <p:spPr>
          <a:xfrm>
            <a:off x="5281613" y="25336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8" name="Hexagon 67"/>
          <p:cNvSpPr/>
          <p:nvPr/>
        </p:nvSpPr>
        <p:spPr>
          <a:xfrm>
            <a:off x="5434013" y="26860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9" name="Hexagon 68"/>
          <p:cNvSpPr/>
          <p:nvPr/>
        </p:nvSpPr>
        <p:spPr>
          <a:xfrm>
            <a:off x="5586413" y="28035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0" name="Hexagon 69"/>
          <p:cNvSpPr/>
          <p:nvPr/>
        </p:nvSpPr>
        <p:spPr>
          <a:xfrm>
            <a:off x="5738813" y="29559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Hexagon 70"/>
          <p:cNvSpPr/>
          <p:nvPr/>
        </p:nvSpPr>
        <p:spPr>
          <a:xfrm>
            <a:off x="5340350" y="2236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Hexagon 71"/>
          <p:cNvSpPr/>
          <p:nvPr/>
        </p:nvSpPr>
        <p:spPr>
          <a:xfrm>
            <a:off x="5492750" y="2389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Hexagon 72"/>
          <p:cNvSpPr/>
          <p:nvPr/>
        </p:nvSpPr>
        <p:spPr>
          <a:xfrm>
            <a:off x="5645150" y="25415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Hexagon 73"/>
          <p:cNvSpPr/>
          <p:nvPr/>
        </p:nvSpPr>
        <p:spPr>
          <a:xfrm>
            <a:off x="5949950" y="2846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5" name="Hexagon 74"/>
          <p:cNvSpPr/>
          <p:nvPr/>
        </p:nvSpPr>
        <p:spPr>
          <a:xfrm>
            <a:off x="6102350" y="2998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6" name="Hexagon 75"/>
          <p:cNvSpPr/>
          <p:nvPr/>
        </p:nvSpPr>
        <p:spPr>
          <a:xfrm>
            <a:off x="5891213" y="24574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7" name="Hexagon 76"/>
          <p:cNvSpPr/>
          <p:nvPr/>
        </p:nvSpPr>
        <p:spPr>
          <a:xfrm>
            <a:off x="6043613" y="26098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8" name="Hexagon 77"/>
          <p:cNvSpPr/>
          <p:nvPr/>
        </p:nvSpPr>
        <p:spPr>
          <a:xfrm>
            <a:off x="6196013" y="27622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9" name="Hexagon 78"/>
          <p:cNvSpPr/>
          <p:nvPr/>
        </p:nvSpPr>
        <p:spPr>
          <a:xfrm>
            <a:off x="6348413" y="29146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0" name="Hexagon 79"/>
          <p:cNvSpPr/>
          <p:nvPr/>
        </p:nvSpPr>
        <p:spPr>
          <a:xfrm>
            <a:off x="6500813" y="3067050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1" name="Hexagon 80"/>
          <p:cNvSpPr/>
          <p:nvPr/>
        </p:nvSpPr>
        <p:spPr>
          <a:xfrm>
            <a:off x="6254750" y="24987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2" name="Hexagon 81"/>
          <p:cNvSpPr/>
          <p:nvPr/>
        </p:nvSpPr>
        <p:spPr>
          <a:xfrm>
            <a:off x="6407150" y="26511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3" name="Hexagon 82"/>
          <p:cNvSpPr/>
          <p:nvPr/>
        </p:nvSpPr>
        <p:spPr>
          <a:xfrm>
            <a:off x="6559550" y="28035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4" name="Hexagon 83"/>
          <p:cNvSpPr/>
          <p:nvPr/>
        </p:nvSpPr>
        <p:spPr>
          <a:xfrm>
            <a:off x="6864350" y="3108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5" name="Hexagon 84"/>
          <p:cNvSpPr/>
          <p:nvPr/>
        </p:nvSpPr>
        <p:spPr>
          <a:xfrm>
            <a:off x="6369050" y="22701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6" name="Hexagon 85"/>
          <p:cNvSpPr/>
          <p:nvPr/>
        </p:nvSpPr>
        <p:spPr>
          <a:xfrm>
            <a:off x="6673850" y="25749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7" name="Hexagon 86"/>
          <p:cNvSpPr/>
          <p:nvPr/>
        </p:nvSpPr>
        <p:spPr>
          <a:xfrm>
            <a:off x="6826250" y="27273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8" name="Hexagon 87"/>
          <p:cNvSpPr/>
          <p:nvPr/>
        </p:nvSpPr>
        <p:spPr>
          <a:xfrm>
            <a:off x="6978650" y="28797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9" name="Hexagon 88"/>
          <p:cNvSpPr/>
          <p:nvPr/>
        </p:nvSpPr>
        <p:spPr>
          <a:xfrm>
            <a:off x="7131050" y="303212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0" name="Hexagon 89"/>
          <p:cNvSpPr/>
          <p:nvPr/>
        </p:nvSpPr>
        <p:spPr>
          <a:xfrm>
            <a:off x="6731000" y="23129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1" name="Hexagon 90"/>
          <p:cNvSpPr/>
          <p:nvPr/>
        </p:nvSpPr>
        <p:spPr>
          <a:xfrm>
            <a:off x="6883400" y="24653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2" name="Hexagon 91"/>
          <p:cNvSpPr/>
          <p:nvPr/>
        </p:nvSpPr>
        <p:spPr>
          <a:xfrm>
            <a:off x="7035800" y="26177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3" name="Hexagon 92"/>
          <p:cNvSpPr/>
          <p:nvPr/>
        </p:nvSpPr>
        <p:spPr>
          <a:xfrm>
            <a:off x="7188200" y="27701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4" name="Hexagon 93"/>
          <p:cNvSpPr/>
          <p:nvPr/>
        </p:nvSpPr>
        <p:spPr>
          <a:xfrm>
            <a:off x="7340600" y="2922588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5" name="Hexagon 94"/>
          <p:cNvSpPr/>
          <p:nvPr/>
        </p:nvSpPr>
        <p:spPr>
          <a:xfrm>
            <a:off x="7378700" y="2517775"/>
            <a:ext cx="190500" cy="152400"/>
          </a:xfrm>
          <a:prstGeom prst="hexagon">
            <a:avLst/>
          </a:prstGeom>
          <a:solidFill>
            <a:srgbClr val="7030A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6" name="Hexagon 95"/>
          <p:cNvSpPr/>
          <p:nvPr/>
        </p:nvSpPr>
        <p:spPr>
          <a:xfrm>
            <a:off x="1219200" y="24225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7" name="Hexagon 96"/>
          <p:cNvSpPr/>
          <p:nvPr/>
        </p:nvSpPr>
        <p:spPr>
          <a:xfrm>
            <a:off x="1371600" y="25749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8" name="Hexagon 97"/>
          <p:cNvSpPr/>
          <p:nvPr/>
        </p:nvSpPr>
        <p:spPr>
          <a:xfrm>
            <a:off x="1524000" y="27273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9" name="Hexagon 98"/>
          <p:cNvSpPr/>
          <p:nvPr/>
        </p:nvSpPr>
        <p:spPr>
          <a:xfrm>
            <a:off x="1676400" y="28797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0" name="Hexagon 99"/>
          <p:cNvSpPr/>
          <p:nvPr/>
        </p:nvSpPr>
        <p:spPr>
          <a:xfrm>
            <a:off x="1582738" y="24638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1" name="Hexagon 100"/>
          <p:cNvSpPr/>
          <p:nvPr/>
        </p:nvSpPr>
        <p:spPr>
          <a:xfrm>
            <a:off x="1887538" y="2768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" name="Hexagon 101"/>
          <p:cNvSpPr/>
          <p:nvPr/>
        </p:nvSpPr>
        <p:spPr>
          <a:xfrm>
            <a:off x="2039938" y="2921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" name="Hexagon 102"/>
          <p:cNvSpPr/>
          <p:nvPr/>
        </p:nvSpPr>
        <p:spPr>
          <a:xfrm>
            <a:off x="2192338" y="3073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4" name="Hexagon 103"/>
          <p:cNvSpPr/>
          <p:nvPr/>
        </p:nvSpPr>
        <p:spPr>
          <a:xfrm>
            <a:off x="2344738" y="32258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5" name="Hexagon 104"/>
          <p:cNvSpPr/>
          <p:nvPr/>
        </p:nvSpPr>
        <p:spPr>
          <a:xfrm>
            <a:off x="1697038" y="22352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6" name="Hexagon 105"/>
          <p:cNvSpPr/>
          <p:nvPr/>
        </p:nvSpPr>
        <p:spPr>
          <a:xfrm>
            <a:off x="1849438" y="2387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7" name="Hexagon 106"/>
          <p:cNvSpPr/>
          <p:nvPr/>
        </p:nvSpPr>
        <p:spPr>
          <a:xfrm>
            <a:off x="2001838" y="2540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8" name="Hexagon 107"/>
          <p:cNvSpPr/>
          <p:nvPr/>
        </p:nvSpPr>
        <p:spPr>
          <a:xfrm>
            <a:off x="2154238" y="2692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9" name="Hexagon 108"/>
          <p:cNvSpPr/>
          <p:nvPr/>
        </p:nvSpPr>
        <p:spPr>
          <a:xfrm>
            <a:off x="2306638" y="28448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0" name="Hexagon 109"/>
          <p:cNvSpPr/>
          <p:nvPr/>
        </p:nvSpPr>
        <p:spPr>
          <a:xfrm>
            <a:off x="2459038" y="29972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1" name="Hexagon 110"/>
          <p:cNvSpPr/>
          <p:nvPr/>
        </p:nvSpPr>
        <p:spPr>
          <a:xfrm>
            <a:off x="2058988" y="22780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2" name="Hexagon 111"/>
          <p:cNvSpPr/>
          <p:nvPr/>
        </p:nvSpPr>
        <p:spPr>
          <a:xfrm>
            <a:off x="2211388" y="24304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3" name="Hexagon 112"/>
          <p:cNvSpPr/>
          <p:nvPr/>
        </p:nvSpPr>
        <p:spPr>
          <a:xfrm>
            <a:off x="2363788" y="25828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4" name="Hexagon 113"/>
          <p:cNvSpPr/>
          <p:nvPr/>
        </p:nvSpPr>
        <p:spPr>
          <a:xfrm>
            <a:off x="2668588" y="28876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5" name="Hexagon 114"/>
          <p:cNvSpPr/>
          <p:nvPr/>
        </p:nvSpPr>
        <p:spPr>
          <a:xfrm>
            <a:off x="2820988" y="30400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6" name="Hexagon 115"/>
          <p:cNvSpPr/>
          <p:nvPr/>
        </p:nvSpPr>
        <p:spPr>
          <a:xfrm>
            <a:off x="2611438" y="24987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7" name="Hexagon 116"/>
          <p:cNvSpPr/>
          <p:nvPr/>
        </p:nvSpPr>
        <p:spPr>
          <a:xfrm>
            <a:off x="2763838" y="26511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8" name="Hexagon 117"/>
          <p:cNvSpPr/>
          <p:nvPr/>
        </p:nvSpPr>
        <p:spPr>
          <a:xfrm>
            <a:off x="2916238" y="28035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9" name="Hexagon 118"/>
          <p:cNvSpPr/>
          <p:nvPr/>
        </p:nvSpPr>
        <p:spPr>
          <a:xfrm>
            <a:off x="3068638" y="29559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0" name="Hexagon 119"/>
          <p:cNvSpPr/>
          <p:nvPr/>
        </p:nvSpPr>
        <p:spPr>
          <a:xfrm>
            <a:off x="3221038" y="31083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1" name="Hexagon 120"/>
          <p:cNvSpPr/>
          <p:nvPr/>
        </p:nvSpPr>
        <p:spPr>
          <a:xfrm>
            <a:off x="3373438" y="32607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2" name="Hexagon 121"/>
          <p:cNvSpPr/>
          <p:nvPr/>
        </p:nvSpPr>
        <p:spPr>
          <a:xfrm>
            <a:off x="2973388" y="23622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3" name="Hexagon 122"/>
          <p:cNvSpPr/>
          <p:nvPr/>
        </p:nvSpPr>
        <p:spPr>
          <a:xfrm>
            <a:off x="3125788" y="2692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4" name="Hexagon 123"/>
          <p:cNvSpPr/>
          <p:nvPr/>
        </p:nvSpPr>
        <p:spPr>
          <a:xfrm>
            <a:off x="3278188" y="28448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5" name="Hexagon 124"/>
          <p:cNvSpPr/>
          <p:nvPr/>
        </p:nvSpPr>
        <p:spPr>
          <a:xfrm>
            <a:off x="3582988" y="3149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6" name="Hexagon 125"/>
          <p:cNvSpPr/>
          <p:nvPr/>
        </p:nvSpPr>
        <p:spPr>
          <a:xfrm>
            <a:off x="3735388" y="3302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7" name="Hexagon 126"/>
          <p:cNvSpPr/>
          <p:nvPr/>
        </p:nvSpPr>
        <p:spPr>
          <a:xfrm>
            <a:off x="3087688" y="2133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8" name="Hexagon 127"/>
          <p:cNvSpPr/>
          <p:nvPr/>
        </p:nvSpPr>
        <p:spPr>
          <a:xfrm>
            <a:off x="3240088" y="2286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9" name="Hexagon 128"/>
          <p:cNvSpPr/>
          <p:nvPr/>
        </p:nvSpPr>
        <p:spPr>
          <a:xfrm>
            <a:off x="3392488" y="2438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0" name="Hexagon 129"/>
          <p:cNvSpPr/>
          <p:nvPr/>
        </p:nvSpPr>
        <p:spPr>
          <a:xfrm>
            <a:off x="3544888" y="2768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1" name="Hexagon 130"/>
          <p:cNvSpPr/>
          <p:nvPr/>
        </p:nvSpPr>
        <p:spPr>
          <a:xfrm>
            <a:off x="3697288" y="2921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2" name="Hexagon 131"/>
          <p:cNvSpPr/>
          <p:nvPr/>
        </p:nvSpPr>
        <p:spPr>
          <a:xfrm>
            <a:off x="3849688" y="3073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3" name="Hexagon 132"/>
          <p:cNvSpPr/>
          <p:nvPr/>
        </p:nvSpPr>
        <p:spPr>
          <a:xfrm>
            <a:off x="3451225" y="21748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4" name="Hexagon 133"/>
          <p:cNvSpPr/>
          <p:nvPr/>
        </p:nvSpPr>
        <p:spPr>
          <a:xfrm>
            <a:off x="3603625" y="23272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5" name="Hexagon 134"/>
          <p:cNvSpPr/>
          <p:nvPr/>
        </p:nvSpPr>
        <p:spPr>
          <a:xfrm>
            <a:off x="3756025" y="26590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6" name="Hexagon 135"/>
          <p:cNvSpPr/>
          <p:nvPr/>
        </p:nvSpPr>
        <p:spPr>
          <a:xfrm>
            <a:off x="3908425" y="28114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7" name="Hexagon 136"/>
          <p:cNvSpPr/>
          <p:nvPr/>
        </p:nvSpPr>
        <p:spPr>
          <a:xfrm>
            <a:off x="4060825" y="29638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8" name="Hexagon 137"/>
          <p:cNvSpPr/>
          <p:nvPr/>
        </p:nvSpPr>
        <p:spPr>
          <a:xfrm>
            <a:off x="4213225" y="31162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9" name="Hexagon 138"/>
          <p:cNvSpPr/>
          <p:nvPr/>
        </p:nvSpPr>
        <p:spPr>
          <a:xfrm>
            <a:off x="4248150" y="24558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0" name="Hexagon 139"/>
          <p:cNvSpPr/>
          <p:nvPr/>
        </p:nvSpPr>
        <p:spPr>
          <a:xfrm>
            <a:off x="4400550" y="26082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1" name="Hexagon 140"/>
          <p:cNvSpPr/>
          <p:nvPr/>
        </p:nvSpPr>
        <p:spPr>
          <a:xfrm>
            <a:off x="4356100" y="2895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2" name="Hexagon 141"/>
          <p:cNvSpPr/>
          <p:nvPr/>
        </p:nvSpPr>
        <p:spPr>
          <a:xfrm>
            <a:off x="4660900" y="3200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3" name="Hexagon 142"/>
          <p:cNvSpPr/>
          <p:nvPr/>
        </p:nvSpPr>
        <p:spPr>
          <a:xfrm>
            <a:off x="4813300" y="33528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4" name="Hexagon 143"/>
          <p:cNvSpPr/>
          <p:nvPr/>
        </p:nvSpPr>
        <p:spPr>
          <a:xfrm>
            <a:off x="4719638" y="29368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5" name="Hexagon 144"/>
          <p:cNvSpPr/>
          <p:nvPr/>
        </p:nvSpPr>
        <p:spPr>
          <a:xfrm>
            <a:off x="4872038" y="30892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6" name="Hexagon 145"/>
          <p:cNvSpPr/>
          <p:nvPr/>
        </p:nvSpPr>
        <p:spPr>
          <a:xfrm>
            <a:off x="5024438" y="32416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7" name="Hexagon 146"/>
          <p:cNvSpPr/>
          <p:nvPr/>
        </p:nvSpPr>
        <p:spPr>
          <a:xfrm>
            <a:off x="4529138" y="24034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8" name="Hexagon 147"/>
          <p:cNvSpPr/>
          <p:nvPr/>
        </p:nvSpPr>
        <p:spPr>
          <a:xfrm>
            <a:off x="4681538" y="255587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9" name="Hexagon 148"/>
          <p:cNvSpPr/>
          <p:nvPr/>
        </p:nvSpPr>
        <p:spPr>
          <a:xfrm>
            <a:off x="5486400" y="30321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0" name="Hexagon 149"/>
          <p:cNvSpPr/>
          <p:nvPr/>
        </p:nvSpPr>
        <p:spPr>
          <a:xfrm>
            <a:off x="5045075" y="2598738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1" name="Hexagon 150"/>
          <p:cNvSpPr/>
          <p:nvPr/>
        </p:nvSpPr>
        <p:spPr>
          <a:xfrm>
            <a:off x="5697538" y="2921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2" name="Hexagon 151"/>
          <p:cNvSpPr/>
          <p:nvPr/>
        </p:nvSpPr>
        <p:spPr>
          <a:xfrm>
            <a:off x="5849938" y="3073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3" name="Hexagon 152"/>
          <p:cNvSpPr/>
          <p:nvPr/>
        </p:nvSpPr>
        <p:spPr>
          <a:xfrm>
            <a:off x="5638800" y="25320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4" name="Hexagon 153"/>
          <p:cNvSpPr/>
          <p:nvPr/>
        </p:nvSpPr>
        <p:spPr>
          <a:xfrm>
            <a:off x="5791200" y="26844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5" name="Hexagon 154"/>
          <p:cNvSpPr/>
          <p:nvPr/>
        </p:nvSpPr>
        <p:spPr>
          <a:xfrm>
            <a:off x="5943600" y="28368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6" name="Hexagon 155"/>
          <p:cNvSpPr/>
          <p:nvPr/>
        </p:nvSpPr>
        <p:spPr>
          <a:xfrm>
            <a:off x="6096000" y="29892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7" name="Hexagon 156"/>
          <p:cNvSpPr/>
          <p:nvPr/>
        </p:nvSpPr>
        <p:spPr>
          <a:xfrm>
            <a:off x="6248400" y="3141663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8" name="Hexagon 157"/>
          <p:cNvSpPr/>
          <p:nvPr/>
        </p:nvSpPr>
        <p:spPr>
          <a:xfrm>
            <a:off x="6002338" y="25749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9" name="Hexagon 158"/>
          <p:cNvSpPr/>
          <p:nvPr/>
        </p:nvSpPr>
        <p:spPr>
          <a:xfrm>
            <a:off x="6154738" y="27273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0" name="Hexagon 159"/>
          <p:cNvSpPr/>
          <p:nvPr/>
        </p:nvSpPr>
        <p:spPr>
          <a:xfrm>
            <a:off x="6307138" y="28797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1" name="Hexagon 160"/>
          <p:cNvSpPr/>
          <p:nvPr/>
        </p:nvSpPr>
        <p:spPr>
          <a:xfrm>
            <a:off x="6611938" y="31845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2" name="Hexagon 161"/>
          <p:cNvSpPr/>
          <p:nvPr/>
        </p:nvSpPr>
        <p:spPr>
          <a:xfrm>
            <a:off x="6116638" y="23463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3" name="Hexagon 162"/>
          <p:cNvSpPr/>
          <p:nvPr/>
        </p:nvSpPr>
        <p:spPr>
          <a:xfrm>
            <a:off x="6421438" y="26511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4" name="Hexagon 163"/>
          <p:cNvSpPr/>
          <p:nvPr/>
        </p:nvSpPr>
        <p:spPr>
          <a:xfrm>
            <a:off x="6573838" y="28035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5" name="Hexagon 164"/>
          <p:cNvSpPr/>
          <p:nvPr/>
        </p:nvSpPr>
        <p:spPr>
          <a:xfrm>
            <a:off x="6726238" y="29559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6" name="Hexagon 165"/>
          <p:cNvSpPr/>
          <p:nvPr/>
        </p:nvSpPr>
        <p:spPr>
          <a:xfrm>
            <a:off x="6878638" y="3108325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7" name="Hexagon 166"/>
          <p:cNvSpPr/>
          <p:nvPr/>
        </p:nvSpPr>
        <p:spPr>
          <a:xfrm>
            <a:off x="6480175" y="23876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8" name="Hexagon 167"/>
          <p:cNvSpPr/>
          <p:nvPr/>
        </p:nvSpPr>
        <p:spPr>
          <a:xfrm>
            <a:off x="6632575" y="25400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9" name="Hexagon 168"/>
          <p:cNvSpPr/>
          <p:nvPr/>
        </p:nvSpPr>
        <p:spPr>
          <a:xfrm>
            <a:off x="6784975" y="26924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0" name="Hexagon 169"/>
          <p:cNvSpPr/>
          <p:nvPr/>
        </p:nvSpPr>
        <p:spPr>
          <a:xfrm>
            <a:off x="6937375" y="2844800"/>
            <a:ext cx="190500" cy="152400"/>
          </a:xfrm>
          <a:prstGeom prst="hexagon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1" name="Hexagon 170"/>
          <p:cNvSpPr/>
          <p:nvPr/>
        </p:nvSpPr>
        <p:spPr>
          <a:xfrm>
            <a:off x="2362200" y="21336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2" name="Hexagon 171"/>
          <p:cNvSpPr/>
          <p:nvPr/>
        </p:nvSpPr>
        <p:spPr>
          <a:xfrm>
            <a:off x="2514600" y="22860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3" name="Hexagon 172"/>
          <p:cNvSpPr/>
          <p:nvPr/>
        </p:nvSpPr>
        <p:spPr>
          <a:xfrm>
            <a:off x="2667000" y="24384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" name="Hexagon 173"/>
          <p:cNvSpPr/>
          <p:nvPr/>
        </p:nvSpPr>
        <p:spPr>
          <a:xfrm>
            <a:off x="2819400" y="26257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5" name="Hexagon 174"/>
          <p:cNvSpPr/>
          <p:nvPr/>
        </p:nvSpPr>
        <p:spPr>
          <a:xfrm>
            <a:off x="2725738" y="21748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6" name="Hexagon 175"/>
          <p:cNvSpPr/>
          <p:nvPr/>
        </p:nvSpPr>
        <p:spPr>
          <a:xfrm>
            <a:off x="3030538" y="24796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7" name="Hexagon 176"/>
          <p:cNvSpPr/>
          <p:nvPr/>
        </p:nvSpPr>
        <p:spPr>
          <a:xfrm>
            <a:off x="3182938" y="26670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8" name="Hexagon 177"/>
          <p:cNvSpPr/>
          <p:nvPr/>
        </p:nvSpPr>
        <p:spPr>
          <a:xfrm>
            <a:off x="3335338" y="28194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9" name="Hexagon 178"/>
          <p:cNvSpPr/>
          <p:nvPr/>
        </p:nvSpPr>
        <p:spPr>
          <a:xfrm>
            <a:off x="3487738" y="29368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0" name="Hexagon 179"/>
          <p:cNvSpPr/>
          <p:nvPr/>
        </p:nvSpPr>
        <p:spPr>
          <a:xfrm>
            <a:off x="3144838" y="22510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1" name="Hexagon 180"/>
          <p:cNvSpPr/>
          <p:nvPr/>
        </p:nvSpPr>
        <p:spPr>
          <a:xfrm>
            <a:off x="3297238" y="24034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2" name="Hexagon 181"/>
          <p:cNvSpPr/>
          <p:nvPr/>
        </p:nvSpPr>
        <p:spPr>
          <a:xfrm>
            <a:off x="3449638" y="25558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3" name="Hexagon 182"/>
          <p:cNvSpPr/>
          <p:nvPr/>
        </p:nvSpPr>
        <p:spPr>
          <a:xfrm>
            <a:off x="3602038" y="27082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4" name="Hexagon 183"/>
          <p:cNvSpPr/>
          <p:nvPr/>
        </p:nvSpPr>
        <p:spPr>
          <a:xfrm>
            <a:off x="3506788" y="23272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5" name="Hexagon 184"/>
          <p:cNvSpPr/>
          <p:nvPr/>
        </p:nvSpPr>
        <p:spPr>
          <a:xfrm>
            <a:off x="3971925" y="28527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6" name="Hexagon 185"/>
          <p:cNvSpPr/>
          <p:nvPr/>
        </p:nvSpPr>
        <p:spPr>
          <a:xfrm>
            <a:off x="4124325" y="30051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7" name="Hexagon 186"/>
          <p:cNvSpPr/>
          <p:nvPr/>
        </p:nvSpPr>
        <p:spPr>
          <a:xfrm>
            <a:off x="4157663" y="23463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8" name="Hexagon 187"/>
          <p:cNvSpPr/>
          <p:nvPr/>
        </p:nvSpPr>
        <p:spPr>
          <a:xfrm>
            <a:off x="4310063" y="24987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9" name="Hexagon 188"/>
          <p:cNvSpPr/>
          <p:nvPr/>
        </p:nvSpPr>
        <p:spPr>
          <a:xfrm>
            <a:off x="4267200" y="27844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0" name="Hexagon 189"/>
          <p:cNvSpPr/>
          <p:nvPr/>
        </p:nvSpPr>
        <p:spPr>
          <a:xfrm>
            <a:off x="4572000" y="30892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1" name="Hexagon 190"/>
          <p:cNvSpPr/>
          <p:nvPr/>
        </p:nvSpPr>
        <p:spPr>
          <a:xfrm>
            <a:off x="4724400" y="324167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2" name="Hexagon 191"/>
          <p:cNvSpPr/>
          <p:nvPr/>
        </p:nvSpPr>
        <p:spPr>
          <a:xfrm>
            <a:off x="4630738" y="28273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3" name="Hexagon 192"/>
          <p:cNvSpPr/>
          <p:nvPr/>
        </p:nvSpPr>
        <p:spPr>
          <a:xfrm>
            <a:off x="4783138" y="29797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4" name="Hexagon 193"/>
          <p:cNvSpPr/>
          <p:nvPr/>
        </p:nvSpPr>
        <p:spPr>
          <a:xfrm>
            <a:off x="4935538" y="31321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5" name="Hexagon 194"/>
          <p:cNvSpPr/>
          <p:nvPr/>
        </p:nvSpPr>
        <p:spPr>
          <a:xfrm>
            <a:off x="4440238" y="22939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6" name="Hexagon 195"/>
          <p:cNvSpPr/>
          <p:nvPr/>
        </p:nvSpPr>
        <p:spPr>
          <a:xfrm>
            <a:off x="4592638" y="24463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7" name="Hexagon 196"/>
          <p:cNvSpPr/>
          <p:nvPr/>
        </p:nvSpPr>
        <p:spPr>
          <a:xfrm>
            <a:off x="4745038" y="25987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8" name="Hexagon 197"/>
          <p:cNvSpPr/>
          <p:nvPr/>
        </p:nvSpPr>
        <p:spPr>
          <a:xfrm>
            <a:off x="4897438" y="27511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9" name="Hexagon 198"/>
          <p:cNvSpPr/>
          <p:nvPr/>
        </p:nvSpPr>
        <p:spPr>
          <a:xfrm>
            <a:off x="5049838" y="2903538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0" name="Hexagon 199"/>
          <p:cNvSpPr/>
          <p:nvPr/>
        </p:nvSpPr>
        <p:spPr>
          <a:xfrm>
            <a:off x="5397500" y="29559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1" name="Hexagon 200"/>
          <p:cNvSpPr/>
          <p:nvPr/>
        </p:nvSpPr>
        <p:spPr>
          <a:xfrm>
            <a:off x="4802188" y="233521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2" name="Hexagon 201"/>
          <p:cNvSpPr/>
          <p:nvPr/>
        </p:nvSpPr>
        <p:spPr>
          <a:xfrm>
            <a:off x="4954588" y="248761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3" name="Hexagon 202"/>
          <p:cNvSpPr/>
          <p:nvPr/>
        </p:nvSpPr>
        <p:spPr>
          <a:xfrm>
            <a:off x="5106988" y="264001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4" name="Hexagon 203"/>
          <p:cNvSpPr/>
          <p:nvPr/>
        </p:nvSpPr>
        <p:spPr>
          <a:xfrm>
            <a:off x="5608638" y="28448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" name="Hexagon 204"/>
          <p:cNvSpPr/>
          <p:nvPr/>
        </p:nvSpPr>
        <p:spPr>
          <a:xfrm>
            <a:off x="5761038" y="296386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" name="Hexagon 205"/>
          <p:cNvSpPr/>
          <p:nvPr/>
        </p:nvSpPr>
        <p:spPr>
          <a:xfrm>
            <a:off x="5854700" y="27273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7" name="Hexagon 206"/>
          <p:cNvSpPr/>
          <p:nvPr/>
        </p:nvSpPr>
        <p:spPr>
          <a:xfrm>
            <a:off x="6007100" y="28797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8" name="Hexagon 207"/>
          <p:cNvSpPr/>
          <p:nvPr/>
        </p:nvSpPr>
        <p:spPr>
          <a:xfrm>
            <a:off x="6159500" y="30321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9" name="Hexagon 208"/>
          <p:cNvSpPr/>
          <p:nvPr/>
        </p:nvSpPr>
        <p:spPr>
          <a:xfrm>
            <a:off x="6311900" y="31845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0" name="Hexagon 209"/>
          <p:cNvSpPr/>
          <p:nvPr/>
        </p:nvSpPr>
        <p:spPr>
          <a:xfrm>
            <a:off x="5913438" y="24638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1" name="Hexagon 210"/>
          <p:cNvSpPr/>
          <p:nvPr/>
        </p:nvSpPr>
        <p:spPr>
          <a:xfrm>
            <a:off x="6065838" y="26162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2" name="Hexagon 211"/>
          <p:cNvSpPr/>
          <p:nvPr/>
        </p:nvSpPr>
        <p:spPr>
          <a:xfrm>
            <a:off x="6218238" y="27686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3" name="Hexagon 212"/>
          <p:cNvSpPr/>
          <p:nvPr/>
        </p:nvSpPr>
        <p:spPr>
          <a:xfrm>
            <a:off x="6523038" y="30734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4" name="Hexagon 213"/>
          <p:cNvSpPr/>
          <p:nvPr/>
        </p:nvSpPr>
        <p:spPr>
          <a:xfrm>
            <a:off x="6675438" y="3260725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5" name="Hexagon 214"/>
          <p:cNvSpPr/>
          <p:nvPr/>
        </p:nvSpPr>
        <p:spPr>
          <a:xfrm>
            <a:off x="6027738" y="22352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6" name="Hexagon 215"/>
          <p:cNvSpPr/>
          <p:nvPr/>
        </p:nvSpPr>
        <p:spPr>
          <a:xfrm>
            <a:off x="6332538" y="25400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7" name="Hexagon 216"/>
          <p:cNvSpPr/>
          <p:nvPr/>
        </p:nvSpPr>
        <p:spPr>
          <a:xfrm>
            <a:off x="6484938" y="26924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8" name="Hexagon 217"/>
          <p:cNvSpPr/>
          <p:nvPr/>
        </p:nvSpPr>
        <p:spPr>
          <a:xfrm>
            <a:off x="6789738" y="2997200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9" name="Hexagon 218"/>
          <p:cNvSpPr/>
          <p:nvPr/>
        </p:nvSpPr>
        <p:spPr>
          <a:xfrm>
            <a:off x="6389688" y="227806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0" name="Hexagon 219"/>
          <p:cNvSpPr/>
          <p:nvPr/>
        </p:nvSpPr>
        <p:spPr>
          <a:xfrm>
            <a:off x="6542088" y="243046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1" name="Hexagon 220"/>
          <p:cNvSpPr/>
          <p:nvPr/>
        </p:nvSpPr>
        <p:spPr>
          <a:xfrm>
            <a:off x="6694488" y="258286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2" name="Hexagon 221"/>
          <p:cNvSpPr/>
          <p:nvPr/>
        </p:nvSpPr>
        <p:spPr>
          <a:xfrm>
            <a:off x="6846888" y="273526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3" name="Hexagon 222"/>
          <p:cNvSpPr/>
          <p:nvPr/>
        </p:nvSpPr>
        <p:spPr>
          <a:xfrm>
            <a:off x="7151688" y="3040063"/>
            <a:ext cx="190500" cy="152400"/>
          </a:xfrm>
          <a:prstGeom prst="hexagon">
            <a:avLst/>
          </a:prstGeom>
          <a:solidFill>
            <a:srgbClr val="00B05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4" name="Line 9"/>
          <p:cNvSpPr>
            <a:spLocks noChangeShapeType="1"/>
          </p:cNvSpPr>
          <p:nvPr/>
        </p:nvSpPr>
        <p:spPr bwMode="auto">
          <a:xfrm flipV="1">
            <a:off x="5105400" y="1568450"/>
            <a:ext cx="0" cy="12509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225" name="Group 14"/>
          <p:cNvGrpSpPr>
            <a:grpSpLocks/>
          </p:cNvGrpSpPr>
          <p:nvPr/>
        </p:nvGrpSpPr>
        <p:grpSpPr bwMode="auto">
          <a:xfrm>
            <a:off x="4724400" y="1492250"/>
            <a:ext cx="762000" cy="228600"/>
            <a:chOff x="2468" y="624"/>
            <a:chExt cx="480" cy="144"/>
          </a:xfrm>
          <a:solidFill>
            <a:srgbClr val="FF0000"/>
          </a:solidFill>
        </p:grpSpPr>
        <p:sp>
          <p:nvSpPr>
            <p:cNvPr id="226" name="AutoShape 10"/>
            <p:cNvSpPr>
              <a:spLocks noChangeArrowheads="1"/>
            </p:cNvSpPr>
            <p:nvPr/>
          </p:nvSpPr>
          <p:spPr bwMode="auto">
            <a:xfrm>
              <a:off x="2468" y="624"/>
              <a:ext cx="480" cy="82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27" name="Rectangle 13"/>
            <p:cNvSpPr>
              <a:spLocks noChangeArrowheads="1"/>
            </p:cNvSpPr>
            <p:nvPr/>
          </p:nvSpPr>
          <p:spPr bwMode="auto">
            <a:xfrm>
              <a:off x="2468" y="706"/>
              <a:ext cx="480" cy="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228" name="Line 9"/>
          <p:cNvSpPr>
            <a:spLocks noChangeShapeType="1"/>
          </p:cNvSpPr>
          <p:nvPr/>
        </p:nvSpPr>
        <p:spPr bwMode="auto">
          <a:xfrm flipV="1">
            <a:off x="2743200" y="1720850"/>
            <a:ext cx="0" cy="12509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229" name="Group 14"/>
          <p:cNvGrpSpPr>
            <a:grpSpLocks/>
          </p:cNvGrpSpPr>
          <p:nvPr/>
        </p:nvGrpSpPr>
        <p:grpSpPr bwMode="auto">
          <a:xfrm>
            <a:off x="2362200" y="1644650"/>
            <a:ext cx="762000" cy="228600"/>
            <a:chOff x="2468" y="624"/>
            <a:chExt cx="480" cy="144"/>
          </a:xfrm>
          <a:solidFill>
            <a:srgbClr val="00B050"/>
          </a:solidFill>
        </p:grpSpPr>
        <p:sp>
          <p:nvSpPr>
            <p:cNvPr id="230" name="AutoShape 10"/>
            <p:cNvSpPr>
              <a:spLocks noChangeArrowheads="1"/>
            </p:cNvSpPr>
            <p:nvPr/>
          </p:nvSpPr>
          <p:spPr bwMode="auto">
            <a:xfrm>
              <a:off x="2468" y="624"/>
              <a:ext cx="480" cy="82"/>
            </a:xfrm>
            <a:prstGeom prst="triangle">
              <a:avLst>
                <a:gd name="adj" fmla="val 50000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231" name="Rectangle 13"/>
            <p:cNvSpPr>
              <a:spLocks noChangeArrowheads="1"/>
            </p:cNvSpPr>
            <p:nvPr/>
          </p:nvSpPr>
          <p:spPr bwMode="auto">
            <a:xfrm>
              <a:off x="2468" y="706"/>
              <a:ext cx="480" cy="62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endParaRPr lang="en-US" altLang="en-US" sz="1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32" name="Group 1"/>
          <p:cNvGrpSpPr>
            <a:grpSpLocks/>
          </p:cNvGrpSpPr>
          <p:nvPr/>
        </p:nvGrpSpPr>
        <p:grpSpPr bwMode="auto">
          <a:xfrm>
            <a:off x="3919538" y="1557338"/>
            <a:ext cx="768350" cy="381000"/>
            <a:chOff x="7315200" y="5638799"/>
            <a:chExt cx="767649" cy="381001"/>
          </a:xfrm>
        </p:grpSpPr>
        <p:sp>
          <p:nvSpPr>
            <p:cNvPr id="233" name="AutoShape 10"/>
            <p:cNvSpPr>
              <a:spLocks noChangeArrowheads="1"/>
            </p:cNvSpPr>
            <p:nvPr/>
          </p:nvSpPr>
          <p:spPr bwMode="auto">
            <a:xfrm>
              <a:off x="7315200" y="5791200"/>
              <a:ext cx="762000" cy="130175"/>
            </a:xfrm>
            <a:prstGeom prst="triangle">
              <a:avLst>
                <a:gd name="adj" fmla="val 50000"/>
              </a:avLst>
            </a:prstGeom>
            <a:solidFill>
              <a:srgbClr val="CC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34" name="Rectangle 13"/>
            <p:cNvSpPr>
              <a:spLocks noChangeArrowheads="1"/>
            </p:cNvSpPr>
            <p:nvPr/>
          </p:nvSpPr>
          <p:spPr bwMode="auto">
            <a:xfrm>
              <a:off x="7320849" y="5921375"/>
              <a:ext cx="762000" cy="98425"/>
            </a:xfrm>
            <a:prstGeom prst="rect">
              <a:avLst/>
            </a:prstGeom>
            <a:solidFill>
              <a:srgbClr val="CC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35" name="Line 9"/>
            <p:cNvSpPr>
              <a:spLocks noChangeShapeType="1"/>
            </p:cNvSpPr>
            <p:nvPr/>
          </p:nvSpPr>
          <p:spPr bwMode="auto">
            <a:xfrm flipV="1">
              <a:off x="7701849" y="5638799"/>
              <a:ext cx="0" cy="217487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36" name="Hexagon 235"/>
          <p:cNvSpPr/>
          <p:nvPr/>
        </p:nvSpPr>
        <p:spPr>
          <a:xfrm>
            <a:off x="5357813" y="2320925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7" name="Hexagon 236"/>
          <p:cNvSpPr/>
          <p:nvPr/>
        </p:nvSpPr>
        <p:spPr>
          <a:xfrm>
            <a:off x="5510213" y="2473325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8" name="Hexagon 237"/>
          <p:cNvSpPr/>
          <p:nvPr/>
        </p:nvSpPr>
        <p:spPr>
          <a:xfrm>
            <a:off x="2895600" y="2413000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9" name="Hexagon 238"/>
          <p:cNvSpPr/>
          <p:nvPr/>
        </p:nvSpPr>
        <p:spPr>
          <a:xfrm>
            <a:off x="3259138" y="2454275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0" name="Hexagon 239"/>
          <p:cNvSpPr/>
          <p:nvPr/>
        </p:nvSpPr>
        <p:spPr>
          <a:xfrm>
            <a:off x="3411538" y="2606675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1" name="Hexagon 240"/>
          <p:cNvSpPr/>
          <p:nvPr/>
        </p:nvSpPr>
        <p:spPr>
          <a:xfrm>
            <a:off x="3563938" y="2725738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2" name="Hexagon 241"/>
          <p:cNvSpPr/>
          <p:nvPr/>
        </p:nvSpPr>
        <p:spPr>
          <a:xfrm>
            <a:off x="3582988" y="2116138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3" name="Hexagon 242"/>
          <p:cNvSpPr/>
          <p:nvPr/>
        </p:nvSpPr>
        <p:spPr>
          <a:xfrm>
            <a:off x="5473700" y="2743200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4" name="Hexagon 243"/>
          <p:cNvSpPr/>
          <p:nvPr/>
        </p:nvSpPr>
        <p:spPr>
          <a:xfrm>
            <a:off x="5684838" y="2632075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5" name="Hexagon 244"/>
          <p:cNvSpPr/>
          <p:nvPr/>
        </p:nvSpPr>
        <p:spPr>
          <a:xfrm>
            <a:off x="6751638" y="3048000"/>
            <a:ext cx="190500" cy="152400"/>
          </a:xfrm>
          <a:prstGeom prst="hexagon">
            <a:avLst/>
          </a:prstGeom>
          <a:solidFill>
            <a:schemeClr val="bg2">
              <a:lumMod val="7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6" name="Content Placeholder 2"/>
          <p:cNvSpPr>
            <a:spLocks noGrp="1"/>
          </p:cNvSpPr>
          <p:nvPr>
            <p:ph idx="1"/>
          </p:nvPr>
        </p:nvSpPr>
        <p:spPr>
          <a:xfrm>
            <a:off x="457200" y="3734312"/>
            <a:ext cx="8229600" cy="2620963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Estimated</a:t>
            </a:r>
            <a:r>
              <a:rPr lang="en-US" dirty="0"/>
              <a:t>: </a:t>
            </a:r>
            <a:r>
              <a:rPr lang="en-US" b="1" dirty="0"/>
              <a:t>30 to 60-ish small cell per sq. mile per carrier in the next 5-ish years, plus ~8 mi new fiber in each sq. mile</a:t>
            </a:r>
          </a:p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en-US" dirty="0"/>
              <a:t>: </a:t>
            </a:r>
            <a:r>
              <a:rPr lang="en-US" b="1" dirty="0">
                <a:solidFill>
                  <a:srgbClr val="0070C0"/>
                </a:solidFill>
              </a:rPr>
              <a:t>Reduce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latency</a:t>
            </a:r>
            <a:r>
              <a:rPr lang="en-US" b="1" dirty="0"/>
              <a:t>,</a:t>
            </a:r>
            <a:r>
              <a:rPr lang="en-US" b="1" dirty="0">
                <a:solidFill>
                  <a:srgbClr val="0070C0"/>
                </a:solidFill>
              </a:rPr>
              <a:t> increase capacity</a:t>
            </a:r>
            <a:r>
              <a:rPr lang="en-US" b="1" dirty="0"/>
              <a:t> by limiting coverage, </a:t>
            </a:r>
            <a:r>
              <a:rPr lang="en-US" b="1" dirty="0" smtClean="0"/>
              <a:t>in-building coverage</a:t>
            </a:r>
            <a:r>
              <a:rPr lang="en-US" b="1" dirty="0"/>
              <a:t>, fixed </a:t>
            </a:r>
            <a:r>
              <a:rPr lang="en-US" b="1" dirty="0" smtClean="0"/>
              <a:t>wireless (to replace cable modems, DSL, etc.)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Oval 7"/>
          <p:cNvSpPr>
            <a:spLocks noChangeArrowheads="1"/>
          </p:cNvSpPr>
          <p:nvPr/>
        </p:nvSpPr>
        <p:spPr bwMode="auto">
          <a:xfrm>
            <a:off x="990600" y="3932775"/>
            <a:ext cx="1828800" cy="838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2" name="Rectangle 14"/>
          <p:cNvSpPr>
            <a:spLocks noChangeArrowheads="1"/>
          </p:cNvSpPr>
          <p:nvPr/>
        </p:nvSpPr>
        <p:spPr bwMode="auto">
          <a:xfrm>
            <a:off x="1447800" y="4237575"/>
            <a:ext cx="609600" cy="304800"/>
          </a:xfrm>
          <a:prstGeom prst="rect">
            <a:avLst/>
          </a:prstGeom>
          <a:solidFill>
            <a:srgbClr val="FF2F2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3" name="Line 15"/>
          <p:cNvSpPr>
            <a:spLocks noChangeShapeType="1"/>
          </p:cNvSpPr>
          <p:nvPr/>
        </p:nvSpPr>
        <p:spPr bwMode="auto">
          <a:xfrm flipV="1">
            <a:off x="1752600" y="3520025"/>
            <a:ext cx="0" cy="869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8374" name="Group 34"/>
          <p:cNvGrpSpPr>
            <a:grpSpLocks/>
          </p:cNvGrpSpPr>
          <p:nvPr/>
        </p:nvGrpSpPr>
        <p:grpSpPr bwMode="auto">
          <a:xfrm>
            <a:off x="1562100" y="3443825"/>
            <a:ext cx="381000" cy="228600"/>
            <a:chOff x="1200" y="3648"/>
            <a:chExt cx="240" cy="144"/>
          </a:xfrm>
        </p:grpSpPr>
        <p:sp>
          <p:nvSpPr>
            <p:cNvPr id="58385" name="AutoShape 35"/>
            <p:cNvSpPr>
              <a:spLocks noChangeArrowheads="1"/>
            </p:cNvSpPr>
            <p:nvPr/>
          </p:nvSpPr>
          <p:spPr bwMode="auto">
            <a:xfrm>
              <a:off x="1200" y="3648"/>
              <a:ext cx="240" cy="96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8386" name="Rectangle 36"/>
            <p:cNvSpPr>
              <a:spLocks noChangeArrowheads="1"/>
            </p:cNvSpPr>
            <p:nvPr/>
          </p:nvSpPr>
          <p:spPr bwMode="auto">
            <a:xfrm>
              <a:off x="1200" y="3744"/>
              <a:ext cx="240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58375" name="Line 37"/>
          <p:cNvSpPr>
            <a:spLocks noChangeShapeType="1"/>
          </p:cNvSpPr>
          <p:nvPr/>
        </p:nvSpPr>
        <p:spPr bwMode="auto">
          <a:xfrm flipV="1">
            <a:off x="1752600" y="370417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eft-Right Arrow 16">
            <a:extLst/>
          </p:cNvPr>
          <p:cNvSpPr/>
          <p:nvPr/>
        </p:nvSpPr>
        <p:spPr>
          <a:xfrm rot="19770768">
            <a:off x="2072912" y="3261582"/>
            <a:ext cx="492125" cy="195263"/>
          </a:xfrm>
          <a:prstGeom prst="left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Left-Right Arrow 21">
            <a:extLst/>
          </p:cNvPr>
          <p:cNvSpPr/>
          <p:nvPr/>
        </p:nvSpPr>
        <p:spPr>
          <a:xfrm rot="498216">
            <a:off x="2068513" y="3631150"/>
            <a:ext cx="493712" cy="195263"/>
          </a:xfrm>
          <a:prstGeom prst="left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58379" name="Picture 2" descr="C:\Users\kramer\AppData\Local\Microsoft\Windows\INetCache\IE\74TK53IX\simple_cellphone_clipart_by_anubisza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566">
            <a:off x="7309338" y="4225649"/>
            <a:ext cx="105727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3" descr="C:\Users\kramer\AppData\Local\Microsoft\Windows\INetCache\IE\74TK53IX\simple_cellphone_clipart_by_anubisza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533">
            <a:off x="2959425" y="2371063"/>
            <a:ext cx="11255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1" name="Slide Number Placeholder 7"/>
          <p:cNvSpPr txBox="1">
            <a:spLocks/>
          </p:cNvSpPr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B24AAD4-C0CA-485D-A6CF-4DF3555656EA}" type="slidenum">
              <a:rPr lang="en-US" altLang="en-US" sz="1200"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18" name="Title 1">
            <a:extLst/>
          </p:cNvPr>
          <p:cNvSpPr txBox="1">
            <a:spLocks/>
          </p:cNvSpPr>
          <p:nvPr/>
        </p:nvSpPr>
        <p:spPr bwMode="auto">
          <a:xfrm>
            <a:off x="484359" y="590934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Latency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(or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‘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Closer to the Cell Site Results in Faster Data Transfer’) 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" name="Rectangle 1">
            <a:extLst/>
          </p:cNvPr>
          <p:cNvSpPr/>
          <p:nvPr/>
        </p:nvSpPr>
        <p:spPr>
          <a:xfrm rot="21198263">
            <a:off x="6990259" y="3824237"/>
            <a:ext cx="110318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(((   )))</a:t>
            </a:r>
          </a:p>
        </p:txBody>
      </p:sp>
      <p:sp>
        <p:nvSpPr>
          <p:cNvPr id="19" name="Rectangle 18">
            <a:extLst/>
          </p:cNvPr>
          <p:cNvSpPr/>
          <p:nvPr/>
        </p:nvSpPr>
        <p:spPr>
          <a:xfrm>
            <a:off x="2937199" y="1919094"/>
            <a:ext cx="797013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((  ))</a:t>
            </a:r>
          </a:p>
        </p:txBody>
      </p:sp>
      <p:pic>
        <p:nvPicPr>
          <p:cNvPr id="20" name="Picture 2" descr="S:\ktlf\_logo\logosmall85x8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4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53562E-6 L 0.08472 -0.0404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-20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27382E-6 L 0.56632 0.1796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16" y="89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Oval 7"/>
          <p:cNvSpPr>
            <a:spLocks noChangeArrowheads="1"/>
          </p:cNvSpPr>
          <p:nvPr/>
        </p:nvSpPr>
        <p:spPr bwMode="auto">
          <a:xfrm>
            <a:off x="990600" y="3932775"/>
            <a:ext cx="1828800" cy="8382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2" name="Rectangle 14"/>
          <p:cNvSpPr>
            <a:spLocks noChangeArrowheads="1"/>
          </p:cNvSpPr>
          <p:nvPr/>
        </p:nvSpPr>
        <p:spPr bwMode="auto">
          <a:xfrm>
            <a:off x="1447800" y="4237575"/>
            <a:ext cx="609600" cy="304800"/>
          </a:xfrm>
          <a:prstGeom prst="rect">
            <a:avLst/>
          </a:prstGeom>
          <a:solidFill>
            <a:srgbClr val="FF2F2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8373" name="Line 15"/>
          <p:cNvSpPr>
            <a:spLocks noChangeShapeType="1"/>
          </p:cNvSpPr>
          <p:nvPr/>
        </p:nvSpPr>
        <p:spPr bwMode="auto">
          <a:xfrm flipV="1">
            <a:off x="1752600" y="3520025"/>
            <a:ext cx="0" cy="869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8374" name="Group 34"/>
          <p:cNvGrpSpPr>
            <a:grpSpLocks/>
          </p:cNvGrpSpPr>
          <p:nvPr/>
        </p:nvGrpSpPr>
        <p:grpSpPr bwMode="auto">
          <a:xfrm>
            <a:off x="1562100" y="3443825"/>
            <a:ext cx="381000" cy="228600"/>
            <a:chOff x="1200" y="3648"/>
            <a:chExt cx="240" cy="144"/>
          </a:xfrm>
        </p:grpSpPr>
        <p:sp>
          <p:nvSpPr>
            <p:cNvPr id="58385" name="AutoShape 35"/>
            <p:cNvSpPr>
              <a:spLocks noChangeArrowheads="1"/>
            </p:cNvSpPr>
            <p:nvPr/>
          </p:nvSpPr>
          <p:spPr bwMode="auto">
            <a:xfrm>
              <a:off x="1200" y="3648"/>
              <a:ext cx="240" cy="96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8386" name="Rectangle 36"/>
            <p:cNvSpPr>
              <a:spLocks noChangeArrowheads="1"/>
            </p:cNvSpPr>
            <p:nvPr/>
          </p:nvSpPr>
          <p:spPr bwMode="auto">
            <a:xfrm>
              <a:off x="1200" y="3744"/>
              <a:ext cx="240" cy="4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58375" name="Line 37"/>
          <p:cNvSpPr>
            <a:spLocks noChangeShapeType="1"/>
          </p:cNvSpPr>
          <p:nvPr/>
        </p:nvSpPr>
        <p:spPr bwMode="auto">
          <a:xfrm flipV="1">
            <a:off x="1752600" y="370417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eft-Right Arrow 16">
            <a:extLst/>
          </p:cNvPr>
          <p:cNvSpPr/>
          <p:nvPr/>
        </p:nvSpPr>
        <p:spPr>
          <a:xfrm rot="19770768">
            <a:off x="2072912" y="3261582"/>
            <a:ext cx="492125" cy="195263"/>
          </a:xfrm>
          <a:prstGeom prst="left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Left-Right Arrow 21">
            <a:extLst/>
          </p:cNvPr>
          <p:cNvSpPr/>
          <p:nvPr/>
        </p:nvSpPr>
        <p:spPr>
          <a:xfrm rot="498216">
            <a:off x="2068513" y="3631150"/>
            <a:ext cx="493712" cy="195263"/>
          </a:xfrm>
          <a:prstGeom prst="leftRight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58379" name="Picture 2" descr="C:\Users\kramer\AppData\Local\Microsoft\Windows\INetCache\IE\74TK53IX\simple_cellphone_clipart_by_anubisza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566">
            <a:off x="7309338" y="4225649"/>
            <a:ext cx="105727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3" descr="C:\Users\kramer\AppData\Local\Microsoft\Windows\INetCache\IE\74TK53IX\simple_cellphone_clipart_by_anubisza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8533">
            <a:off x="2959425" y="2371063"/>
            <a:ext cx="112553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81" name="Slide Number Placeholder 7"/>
          <p:cNvSpPr txBox="1">
            <a:spLocks/>
          </p:cNvSpPr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B24AAD4-C0CA-485D-A6CF-4DF3555656EA}" type="slidenum">
              <a:rPr lang="en-US" altLang="en-US" sz="1200"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18" name="Title 1">
            <a:extLst/>
          </p:cNvPr>
          <p:cNvSpPr txBox="1">
            <a:spLocks/>
          </p:cNvSpPr>
          <p:nvPr/>
        </p:nvSpPr>
        <p:spPr bwMode="auto">
          <a:xfrm>
            <a:off x="457200" y="3374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Multiple In Multiple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 (“</a:t>
            </a:r>
            <a:r>
              <a:rPr lang="en-US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MIMO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(or, ‘Multiple Bands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Bonded Results in Faster Data’) 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" name="Rectangle 1">
            <a:extLst/>
          </p:cNvPr>
          <p:cNvSpPr/>
          <p:nvPr/>
        </p:nvSpPr>
        <p:spPr>
          <a:xfrm rot="21198263">
            <a:off x="6990259" y="3824237"/>
            <a:ext cx="110318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(((   )))</a:t>
            </a:r>
          </a:p>
        </p:txBody>
      </p:sp>
      <p:sp>
        <p:nvSpPr>
          <p:cNvPr id="19" name="Rectangle 18">
            <a:extLst/>
          </p:cNvPr>
          <p:cNvSpPr/>
          <p:nvPr/>
        </p:nvSpPr>
        <p:spPr>
          <a:xfrm>
            <a:off x="2937199" y="1919094"/>
            <a:ext cx="797013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((  ))</a:t>
            </a:r>
          </a:p>
        </p:txBody>
      </p:sp>
      <p:pic>
        <p:nvPicPr>
          <p:cNvPr id="20" name="Picture 2" descr="S:\ktlf\_logo\logosmall85x8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eft-Right Arrow 22">
            <a:extLst/>
          </p:cNvPr>
          <p:cNvSpPr/>
          <p:nvPr/>
        </p:nvSpPr>
        <p:spPr>
          <a:xfrm rot="19770768">
            <a:off x="2142187" y="3366482"/>
            <a:ext cx="492125" cy="195263"/>
          </a:xfrm>
          <a:prstGeom prst="leftRightArrow">
            <a:avLst/>
          </a:prstGeom>
          <a:solidFill>
            <a:srgbClr val="0070C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9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53562E-6 L 0.08472 -0.04047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-20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27382E-6 L 0.56632 0.17969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16" y="897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53562E-6 L 0.08472 -0.04047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-2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E1B0B8-6725-4216-9688-B33EF4ED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FCC’s </a:t>
            </a:r>
            <a:r>
              <a:rPr lang="en-US" i="1" dirty="0"/>
              <a:t>2018 Small Cell Order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2C5434-0BA3-416D-B0B5-3D24E706E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2246"/>
            <a:ext cx="788670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broad preemption for “small cell wireless facilities” as a new regulatory classification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abrogates governmental regulatory and proprietary distinction in the small cell context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shorter shot clocks require municipalities to do more with less time – including MLA negotiations</a:t>
            </a:r>
          </a:p>
        </p:txBody>
      </p:sp>
    </p:spTree>
    <p:extLst>
      <p:ext uri="{BB962C8B-B14F-4D97-AF65-F5344CB8AC3E}">
        <p14:creationId xmlns:p14="http://schemas.microsoft.com/office/powerpoint/2010/main" val="41024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58"/>
            <a:ext cx="9220200" cy="686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1438" y="152400"/>
            <a:ext cx="6646333" cy="1325563"/>
          </a:xfrm>
        </p:spPr>
        <p:txBody>
          <a:bodyPr/>
          <a:lstStyle/>
          <a:p>
            <a:r>
              <a:rPr lang="en-US" sz="2800" dirty="0" smtClean="0"/>
              <a:t>Thousand Oaks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(Estimates only!)</a:t>
            </a:r>
          </a:p>
        </p:txBody>
      </p:sp>
      <p:pic>
        <p:nvPicPr>
          <p:cNvPr id="4" name="Picture 2" descr="S:\ktlf\_logo\logosmall85x8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6"/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Times New Roman"/>
                <a:cs typeface="Times New Roman"/>
              </a:rPr>
              <a:t>© 2018 </a:t>
            </a:r>
            <a:r>
              <a:rPr lang="en-US" dirty="0"/>
              <a:t>TelecomLawFirm.com</a:t>
            </a:r>
          </a:p>
        </p:txBody>
      </p:sp>
      <p:sp>
        <p:nvSpPr>
          <p:cNvPr id="246" name="Content Placeholder 2"/>
          <p:cNvSpPr>
            <a:spLocks noGrp="1"/>
          </p:cNvSpPr>
          <p:nvPr>
            <p:ph idx="1"/>
          </p:nvPr>
        </p:nvSpPr>
        <p:spPr>
          <a:xfrm>
            <a:off x="1038225" y="1470102"/>
            <a:ext cx="7728606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Land area: </a:t>
            </a:r>
            <a:r>
              <a:rPr lang="en-US" sz="2400" dirty="0"/>
              <a:t>55.18 </a:t>
            </a:r>
            <a:r>
              <a:rPr lang="en-US" sz="2400" dirty="0" smtClean="0"/>
              <a:t>sq.</a:t>
            </a:r>
            <a:r>
              <a:rPr lang="en-US" sz="2400" dirty="0"/>
              <a:t> mi </a:t>
            </a:r>
            <a:r>
              <a:rPr lang="en-US" sz="2400" dirty="0" smtClean="0"/>
              <a:t>(</a:t>
            </a:r>
            <a:r>
              <a:rPr lang="en-US" sz="2400" dirty="0"/>
              <a:t>land)</a:t>
            </a:r>
          </a:p>
          <a:p>
            <a:pPr marL="0" indent="0">
              <a:buNone/>
            </a:pPr>
            <a:r>
              <a:rPr lang="en-US" sz="2400" dirty="0"/>
              <a:t>and 4 national carriers (today)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…but let’s be 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ultra conservative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= </a:t>
            </a:r>
            <a:r>
              <a:rPr lang="en-US" sz="2400" dirty="0" smtClean="0"/>
              <a:t>25 </a:t>
            </a:r>
            <a:r>
              <a:rPr lang="en-US" sz="2400" dirty="0" err="1"/>
              <a:t>sq</a:t>
            </a:r>
            <a:r>
              <a:rPr lang="en-US" sz="2400" dirty="0"/>
              <a:t> mi * 4 carriers * </a:t>
            </a:r>
            <a:r>
              <a:rPr lang="en-US" sz="2400" dirty="0" smtClean="0"/>
              <a:t>20 </a:t>
            </a:r>
            <a:r>
              <a:rPr lang="en-US" sz="2400" dirty="0"/>
              <a:t>per </a:t>
            </a:r>
            <a:r>
              <a:rPr lang="en-US" sz="2400" dirty="0" err="1"/>
              <a:t>sq</a:t>
            </a:r>
            <a:r>
              <a:rPr lang="en-US" sz="2400" dirty="0"/>
              <a:t> mi </a:t>
            </a:r>
            <a:r>
              <a:rPr lang="en-US" sz="2400" dirty="0" smtClean="0"/>
              <a:t>=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~2,000 small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cells/SWFs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i="1" dirty="0" smtClean="0"/>
              <a:t>…</a:t>
            </a:r>
            <a:r>
              <a:rPr lang="en-US" sz="2400" i="1" dirty="0"/>
              <a:t>plus…</a:t>
            </a:r>
          </a:p>
          <a:p>
            <a:pPr marL="0" indent="0">
              <a:buNone/>
            </a:pPr>
            <a:r>
              <a:rPr lang="en-US" sz="2400" dirty="0" smtClean="0"/>
              <a:t>25 </a:t>
            </a:r>
            <a:r>
              <a:rPr lang="en-US" sz="2400" dirty="0" err="1" smtClean="0"/>
              <a:t>sq</a:t>
            </a:r>
            <a:r>
              <a:rPr lang="en-US" sz="2400" dirty="0" smtClean="0"/>
              <a:t> mi * 8 miles of fiber per </a:t>
            </a:r>
            <a:r>
              <a:rPr lang="en-US" sz="2400" dirty="0" err="1" smtClean="0"/>
              <a:t>sq</a:t>
            </a:r>
            <a:r>
              <a:rPr lang="en-US" sz="2400" dirty="0" smtClean="0"/>
              <a:t> mi </a:t>
            </a:r>
            <a:r>
              <a:rPr lang="en-US" sz="2400" dirty="0"/>
              <a:t>=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~200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miles of new fiber optic cables</a:t>
            </a:r>
          </a:p>
        </p:txBody>
      </p:sp>
    </p:spTree>
    <p:extLst>
      <p:ext uri="{BB962C8B-B14F-4D97-AF65-F5344CB8AC3E}">
        <p14:creationId xmlns:p14="http://schemas.microsoft.com/office/powerpoint/2010/main" val="44463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42067"/>
            <a:ext cx="7886700" cy="4034896"/>
          </a:xfrm>
        </p:spPr>
        <p:txBody>
          <a:bodyPr>
            <a:normAutofit/>
          </a:bodyPr>
          <a:lstStyle/>
          <a:p>
            <a:r>
              <a:rPr lang="en-US" dirty="0"/>
              <a:t>New wireless regulation to include all </a:t>
            </a:r>
            <a:r>
              <a:rPr lang="en-US" dirty="0" smtClean="0"/>
              <a:t>flavors of FCC shot </a:t>
            </a:r>
            <a:r>
              <a:rPr lang="en-US" dirty="0"/>
              <a:t>clocks as ‘deemed approved’ (AB 57 update</a:t>
            </a:r>
            <a:r>
              <a:rPr lang="en-US" dirty="0" smtClean="0"/>
              <a:t>)?</a:t>
            </a:r>
            <a:endParaRPr lang="en-US" dirty="0"/>
          </a:p>
          <a:p>
            <a:r>
              <a:rPr lang="en-US" dirty="0" smtClean="0"/>
              <a:t>Require even faster processing than FCC?</a:t>
            </a:r>
            <a:endParaRPr lang="en-US" dirty="0"/>
          </a:p>
          <a:p>
            <a:r>
              <a:rPr lang="en-US" dirty="0"/>
              <a:t>Allow siting in </a:t>
            </a:r>
            <a:r>
              <a:rPr lang="en-US" dirty="0" smtClean="0"/>
              <a:t>every </a:t>
            </a:r>
            <a:r>
              <a:rPr lang="en-US" dirty="0" smtClean="0"/>
              <a:t>zone?</a:t>
            </a:r>
            <a:endParaRPr lang="en-US" dirty="0"/>
          </a:p>
          <a:p>
            <a:r>
              <a:rPr lang="en-US" dirty="0" smtClean="0"/>
              <a:t>Set </a:t>
            </a:r>
            <a:r>
              <a:rPr lang="en-US" dirty="0" smtClean="0"/>
              <a:t>local </a:t>
            </a:r>
            <a:r>
              <a:rPr lang="en-US" dirty="0"/>
              <a:t>permit fees as to what’s ‘reasonable</a:t>
            </a:r>
            <a:r>
              <a:rPr lang="en-US" dirty="0" smtClean="0"/>
              <a:t>’?</a:t>
            </a:r>
            <a:endParaRPr lang="en-US" dirty="0"/>
          </a:p>
          <a:p>
            <a:r>
              <a:rPr lang="en-US" dirty="0" smtClean="0"/>
              <a:t>Limit </a:t>
            </a:r>
            <a:r>
              <a:rPr lang="en-US" dirty="0"/>
              <a:t>undergrounding and </a:t>
            </a:r>
            <a:r>
              <a:rPr lang="en-US" dirty="0" smtClean="0"/>
              <a:t>camo</a:t>
            </a:r>
            <a:r>
              <a:rPr lang="en-US" dirty="0" smtClean="0"/>
              <a:t>?</a:t>
            </a:r>
          </a:p>
          <a:p>
            <a:r>
              <a:rPr lang="en-US" smtClean="0"/>
              <a:t>Further limit </a:t>
            </a:r>
            <a:r>
              <a:rPr lang="en-US" dirty="0" smtClean="0"/>
              <a:t>appeals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7" name="Picture 3" descr="C:\Users\kramer\AppData\Local\Microsoft\Windows\INetCache\IE\HSZDHOS0\crystalball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012" y="135683"/>
            <a:ext cx="1258155" cy="177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80" y="362056"/>
            <a:ext cx="7886700" cy="1325563"/>
          </a:xfrm>
        </p:spPr>
        <p:txBody>
          <a:bodyPr/>
          <a:lstStyle/>
          <a:p>
            <a:r>
              <a:rPr lang="en-US" dirty="0"/>
              <a:t>Sacramento 2019?</a:t>
            </a:r>
          </a:p>
        </p:txBody>
      </p:sp>
      <p:pic>
        <p:nvPicPr>
          <p:cNvPr id="3074" name="Picture 2" descr="C:\Users\kramer\AppData\Local\Microsoft\Windows\INetCache\IE\HSZDHOS0\firecracker_burst_bb_cutie_mark_by_durpy-d4orfos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971" y="381001"/>
            <a:ext cx="916236" cy="10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49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975187"/>
            <a:ext cx="7886700" cy="107904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solidFill>
                  <a:srgbClr val="F15B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examples of existing small cells and existing sites that would qualify as SWFs…</a:t>
            </a:r>
            <a:endParaRPr lang="en-US" sz="4800" b="1" dirty="0">
              <a:solidFill>
                <a:srgbClr val="F15B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552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434" y="-1193799"/>
            <a:ext cx="11937999" cy="8953500"/>
          </a:xfrm>
        </p:spPr>
      </p:pic>
    </p:spTree>
    <p:extLst>
      <p:ext uri="{BB962C8B-B14F-4D97-AF65-F5344CB8AC3E}">
        <p14:creationId xmlns:p14="http://schemas.microsoft.com/office/powerpoint/2010/main" val="14059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7892" name="Picture 2" descr="https://pbs.twimg.com/media/Db9fY37V4AAnPqn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400" y="0"/>
            <a:ext cx="94234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1787" y="4884503"/>
            <a:ext cx="2078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Base station equipment in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faux mailbox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:\smallcell crow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838200"/>
            <a:ext cx="6819900" cy="909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D:\smallcell crown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-2209800"/>
            <a:ext cx="7429500" cy="990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6508" y="6334780"/>
            <a:ext cx="2037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T-Mobile by Crown Castle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4A467E11-35F9-476A-B664-296AA86A94BC" descr="4A467E11-35F9-476A-B664-296AA86A94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00309"/>
            <a:ext cx="9448800" cy="705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39605" y="5581620"/>
            <a:ext cx="2037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T-Mobile by Crown Castle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744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P103007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584359"/>
            <a:ext cx="10634345" cy="797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773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:\DCIM\100MSDCF\DSC004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0134600" cy="760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5329" y="5979972"/>
            <a:ext cx="18174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by Crown Castle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80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D:\fdrive\cells\cells.mobilitie.wla.wood pole 20171020\IMG_1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-127000"/>
            <a:ext cx="5675313" cy="756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34820" name="Picture 4" descr="D:\fdrive\cells\cells.mobilitie.wla.wood pole 20171020\IMG_11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28575"/>
            <a:ext cx="516413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478" y="1435132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by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Mobilitie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3025" y="686312"/>
            <a:ext cx="11689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Pole put in by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Mobilitie; not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shared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224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E1B0B8-6725-4216-9688-B33EF4ED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FCC’s </a:t>
            </a:r>
            <a:r>
              <a:rPr lang="en-US" i="1" dirty="0"/>
              <a:t>2018 Small Cell Order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2C5434-0BA3-416D-B0B5-3D24E706E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8793"/>
            <a:ext cx="7886700" cy="5313598"/>
          </a:xfrm>
        </p:spPr>
        <p:txBody>
          <a:bodyPr>
            <a:normAutofit/>
          </a:bodyPr>
          <a:lstStyle/>
          <a:p>
            <a:pPr lvl="1"/>
            <a:r>
              <a:rPr lang="en-US" dirty="0" smtClean="0"/>
              <a:t>approved </a:t>
            </a:r>
            <a:r>
              <a:rPr lang="en-US" dirty="0"/>
              <a:t>by FCC on September 26, 2018</a:t>
            </a:r>
          </a:p>
          <a:p>
            <a:pPr lvl="2"/>
            <a:r>
              <a:rPr lang="en-US" dirty="0"/>
              <a:t>effective 90 days after publication in Federal Register </a:t>
            </a:r>
          </a:p>
          <a:p>
            <a:pPr lvl="2"/>
            <a:r>
              <a:rPr lang="en-US" b="1" u="sng" dirty="0">
                <a:solidFill>
                  <a:srgbClr val="FF0000"/>
                </a:solidFill>
              </a:rPr>
              <a:t>January 14, 2019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appeals and requests for stay </a:t>
            </a:r>
            <a:r>
              <a:rPr lang="en-US" u="sng" dirty="0"/>
              <a:t>have been</a:t>
            </a:r>
            <a:r>
              <a:rPr lang="en-US" dirty="0"/>
              <a:t> </a:t>
            </a:r>
            <a:r>
              <a:rPr lang="en-US" dirty="0" smtClean="0"/>
              <a:t>filed in court and at the FCC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appeals likely to </a:t>
            </a:r>
            <a:r>
              <a:rPr lang="en-US" dirty="0" smtClean="0"/>
              <a:t>take</a:t>
            </a:r>
            <a:br>
              <a:rPr lang="en-US" dirty="0" smtClean="0"/>
            </a:br>
            <a:r>
              <a:rPr lang="en-US" dirty="0" smtClean="0"/>
              <a:t>12 </a:t>
            </a:r>
            <a:r>
              <a:rPr lang="en-US" dirty="0"/>
              <a:t>to 18 months &amp; rules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are </a:t>
            </a:r>
            <a:r>
              <a:rPr lang="en-US" dirty="0"/>
              <a:t>applicable during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appeals unless stayed</a:t>
            </a:r>
            <a:br>
              <a:rPr lang="en-US" dirty="0" smtClean="0"/>
            </a:br>
            <a:r>
              <a:rPr lang="en-US" dirty="0" smtClean="0"/>
              <a:t>…</a:t>
            </a:r>
            <a:r>
              <a:rPr lang="en-US" b="1" i="1" dirty="0" smtClean="0"/>
              <a:t>how likely?</a:t>
            </a:r>
            <a:endParaRPr lang="en-US" b="1" i="1" dirty="0"/>
          </a:p>
        </p:txBody>
      </p:sp>
      <p:sp>
        <p:nvSpPr>
          <p:cNvPr id="4" name="Freeform 3"/>
          <p:cNvSpPr/>
          <p:nvPr/>
        </p:nvSpPr>
        <p:spPr>
          <a:xfrm>
            <a:off x="1413301" y="4564927"/>
            <a:ext cx="2163778" cy="109587"/>
          </a:xfrm>
          <a:custGeom>
            <a:avLst/>
            <a:gdLst>
              <a:gd name="connsiteX0" fmla="*/ 0 w 2163778"/>
              <a:gd name="connsiteY0" fmla="*/ 9054 h 109587"/>
              <a:gd name="connsiteX1" fmla="*/ 45267 w 2163778"/>
              <a:gd name="connsiteY1" fmla="*/ 36214 h 109587"/>
              <a:gd name="connsiteX2" fmla="*/ 108641 w 2163778"/>
              <a:gd name="connsiteY2" fmla="*/ 54321 h 109587"/>
              <a:gd name="connsiteX3" fmla="*/ 253497 w 2163778"/>
              <a:gd name="connsiteY3" fmla="*/ 63375 h 109587"/>
              <a:gd name="connsiteX4" fmla="*/ 307818 w 2163778"/>
              <a:gd name="connsiteY4" fmla="*/ 45268 h 109587"/>
              <a:gd name="connsiteX5" fmla="*/ 362139 w 2163778"/>
              <a:gd name="connsiteY5" fmla="*/ 18107 h 109587"/>
              <a:gd name="connsiteX6" fmla="*/ 443620 w 2163778"/>
              <a:gd name="connsiteY6" fmla="*/ 45268 h 109587"/>
              <a:gd name="connsiteX7" fmla="*/ 470780 w 2163778"/>
              <a:gd name="connsiteY7" fmla="*/ 54321 h 109587"/>
              <a:gd name="connsiteX8" fmla="*/ 497940 w 2163778"/>
              <a:gd name="connsiteY8" fmla="*/ 72428 h 109587"/>
              <a:gd name="connsiteX9" fmla="*/ 534154 w 2163778"/>
              <a:gd name="connsiteY9" fmla="*/ 81482 h 109587"/>
              <a:gd name="connsiteX10" fmla="*/ 796705 w 2163778"/>
              <a:gd name="connsiteY10" fmla="*/ 63375 h 109587"/>
              <a:gd name="connsiteX11" fmla="*/ 823865 w 2163778"/>
              <a:gd name="connsiteY11" fmla="*/ 45268 h 109587"/>
              <a:gd name="connsiteX12" fmla="*/ 959667 w 2163778"/>
              <a:gd name="connsiteY12" fmla="*/ 27161 h 109587"/>
              <a:gd name="connsiteX13" fmla="*/ 995881 w 2163778"/>
              <a:gd name="connsiteY13" fmla="*/ 18107 h 109587"/>
              <a:gd name="connsiteX14" fmla="*/ 1050202 w 2163778"/>
              <a:gd name="connsiteY14" fmla="*/ 54321 h 109587"/>
              <a:gd name="connsiteX15" fmla="*/ 1104523 w 2163778"/>
              <a:gd name="connsiteY15" fmla="*/ 81482 h 109587"/>
              <a:gd name="connsiteX16" fmla="*/ 1131683 w 2163778"/>
              <a:gd name="connsiteY16" fmla="*/ 90535 h 109587"/>
              <a:gd name="connsiteX17" fmla="*/ 1167897 w 2163778"/>
              <a:gd name="connsiteY17" fmla="*/ 108642 h 109587"/>
              <a:gd name="connsiteX18" fmla="*/ 1294645 w 2163778"/>
              <a:gd name="connsiteY18" fmla="*/ 90535 h 109587"/>
              <a:gd name="connsiteX19" fmla="*/ 1403287 w 2163778"/>
              <a:gd name="connsiteY19" fmla="*/ 54321 h 109587"/>
              <a:gd name="connsiteX20" fmla="*/ 1530036 w 2163778"/>
              <a:gd name="connsiteY20" fmla="*/ 27161 h 109587"/>
              <a:gd name="connsiteX21" fmla="*/ 1593410 w 2163778"/>
              <a:gd name="connsiteY21" fmla="*/ 18107 h 109587"/>
              <a:gd name="connsiteX22" fmla="*/ 1674891 w 2163778"/>
              <a:gd name="connsiteY22" fmla="*/ 0 h 109587"/>
              <a:gd name="connsiteX23" fmla="*/ 1810693 w 2163778"/>
              <a:gd name="connsiteY23" fmla="*/ 9054 h 109587"/>
              <a:gd name="connsiteX24" fmla="*/ 1865014 w 2163778"/>
              <a:gd name="connsiteY24" fmla="*/ 36214 h 109587"/>
              <a:gd name="connsiteX25" fmla="*/ 1901228 w 2163778"/>
              <a:gd name="connsiteY25" fmla="*/ 45268 h 109587"/>
              <a:gd name="connsiteX26" fmla="*/ 1955548 w 2163778"/>
              <a:gd name="connsiteY26" fmla="*/ 72428 h 109587"/>
              <a:gd name="connsiteX27" fmla="*/ 1982709 w 2163778"/>
              <a:gd name="connsiteY27" fmla="*/ 90535 h 109587"/>
              <a:gd name="connsiteX28" fmla="*/ 2055137 w 2163778"/>
              <a:gd name="connsiteY28" fmla="*/ 108642 h 109587"/>
              <a:gd name="connsiteX29" fmla="*/ 2163778 w 2163778"/>
              <a:gd name="connsiteY29" fmla="*/ 108642 h 109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163778" h="109587">
                <a:moveTo>
                  <a:pt x="0" y="9054"/>
                </a:moveTo>
                <a:cubicBezTo>
                  <a:pt x="15089" y="18107"/>
                  <a:pt x="29528" y="28345"/>
                  <a:pt x="45267" y="36214"/>
                </a:cubicBezTo>
                <a:cubicBezTo>
                  <a:pt x="58258" y="42709"/>
                  <a:pt x="97034" y="51419"/>
                  <a:pt x="108641" y="54321"/>
                </a:cubicBezTo>
                <a:cubicBezTo>
                  <a:pt x="165050" y="91927"/>
                  <a:pt x="137576" y="81678"/>
                  <a:pt x="253497" y="63375"/>
                </a:cubicBezTo>
                <a:cubicBezTo>
                  <a:pt x="272350" y="60398"/>
                  <a:pt x="307818" y="45268"/>
                  <a:pt x="307818" y="45268"/>
                </a:cubicBezTo>
                <a:cubicBezTo>
                  <a:pt x="317277" y="38962"/>
                  <a:pt x="347146" y="15608"/>
                  <a:pt x="362139" y="18107"/>
                </a:cubicBezTo>
                <a:cubicBezTo>
                  <a:pt x="390379" y="22814"/>
                  <a:pt x="416460" y="36214"/>
                  <a:pt x="443620" y="45268"/>
                </a:cubicBezTo>
                <a:lnTo>
                  <a:pt x="470780" y="54321"/>
                </a:lnTo>
                <a:cubicBezTo>
                  <a:pt x="479833" y="60357"/>
                  <a:pt x="487939" y="68142"/>
                  <a:pt x="497940" y="72428"/>
                </a:cubicBezTo>
                <a:cubicBezTo>
                  <a:pt x="509377" y="77330"/>
                  <a:pt x="521717" y="81859"/>
                  <a:pt x="534154" y="81482"/>
                </a:cubicBezTo>
                <a:cubicBezTo>
                  <a:pt x="621839" y="78825"/>
                  <a:pt x="709188" y="69411"/>
                  <a:pt x="796705" y="63375"/>
                </a:cubicBezTo>
                <a:cubicBezTo>
                  <a:pt x="805758" y="57339"/>
                  <a:pt x="814133" y="50134"/>
                  <a:pt x="823865" y="45268"/>
                </a:cubicBezTo>
                <a:cubicBezTo>
                  <a:pt x="860847" y="26776"/>
                  <a:pt x="935388" y="29184"/>
                  <a:pt x="959667" y="27161"/>
                </a:cubicBezTo>
                <a:cubicBezTo>
                  <a:pt x="971738" y="24143"/>
                  <a:pt x="983963" y="14532"/>
                  <a:pt x="995881" y="18107"/>
                </a:cubicBezTo>
                <a:cubicBezTo>
                  <a:pt x="1016725" y="24360"/>
                  <a:pt x="1029557" y="47439"/>
                  <a:pt x="1050202" y="54321"/>
                </a:cubicBezTo>
                <a:cubicBezTo>
                  <a:pt x="1118476" y="77081"/>
                  <a:pt x="1034314" y="46378"/>
                  <a:pt x="1104523" y="81482"/>
                </a:cubicBezTo>
                <a:cubicBezTo>
                  <a:pt x="1113059" y="85750"/>
                  <a:pt x="1122912" y="86776"/>
                  <a:pt x="1131683" y="90535"/>
                </a:cubicBezTo>
                <a:cubicBezTo>
                  <a:pt x="1144088" y="95851"/>
                  <a:pt x="1155826" y="102606"/>
                  <a:pt x="1167897" y="108642"/>
                </a:cubicBezTo>
                <a:cubicBezTo>
                  <a:pt x="1210146" y="102606"/>
                  <a:pt x="1254157" y="104031"/>
                  <a:pt x="1294645" y="90535"/>
                </a:cubicBezTo>
                <a:cubicBezTo>
                  <a:pt x="1330859" y="78464"/>
                  <a:pt x="1365633" y="60596"/>
                  <a:pt x="1403287" y="54321"/>
                </a:cubicBezTo>
                <a:cubicBezTo>
                  <a:pt x="1581949" y="24546"/>
                  <a:pt x="1304512" y="72267"/>
                  <a:pt x="1530036" y="27161"/>
                </a:cubicBezTo>
                <a:cubicBezTo>
                  <a:pt x="1550961" y="22976"/>
                  <a:pt x="1572436" y="22040"/>
                  <a:pt x="1593410" y="18107"/>
                </a:cubicBezTo>
                <a:cubicBezTo>
                  <a:pt x="1620756" y="12979"/>
                  <a:pt x="1647731" y="6036"/>
                  <a:pt x="1674891" y="0"/>
                </a:cubicBezTo>
                <a:cubicBezTo>
                  <a:pt x="1720158" y="3018"/>
                  <a:pt x="1765603" y="4044"/>
                  <a:pt x="1810693" y="9054"/>
                </a:cubicBezTo>
                <a:cubicBezTo>
                  <a:pt x="1845026" y="12869"/>
                  <a:pt x="1833504" y="22709"/>
                  <a:pt x="1865014" y="36214"/>
                </a:cubicBezTo>
                <a:cubicBezTo>
                  <a:pt x="1876451" y="41116"/>
                  <a:pt x="1889157" y="42250"/>
                  <a:pt x="1901228" y="45268"/>
                </a:cubicBezTo>
                <a:cubicBezTo>
                  <a:pt x="1979061" y="97157"/>
                  <a:pt x="1880587" y="34948"/>
                  <a:pt x="1955548" y="72428"/>
                </a:cubicBezTo>
                <a:cubicBezTo>
                  <a:pt x="1965280" y="77294"/>
                  <a:pt x="1972977" y="85669"/>
                  <a:pt x="1982709" y="90535"/>
                </a:cubicBezTo>
                <a:cubicBezTo>
                  <a:pt x="1997850" y="98105"/>
                  <a:pt x="2043432" y="107953"/>
                  <a:pt x="2055137" y="108642"/>
                </a:cubicBezTo>
                <a:cubicBezTo>
                  <a:pt x="2091288" y="110769"/>
                  <a:pt x="2127564" y="108642"/>
                  <a:pt x="2163778" y="108642"/>
                </a:cubicBez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22" y="3683377"/>
            <a:ext cx="2154382" cy="309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97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5850EFFF-97E8-42E7-9F69-8D86E4996E32" descr="5850EFFF-97E8-42E7-9F69-8D86E4996E3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5"/>
          <a:stretch/>
        </p:blipFill>
        <p:spPr bwMode="auto">
          <a:xfrm>
            <a:off x="1736775" y="1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/>
          </p:cNvPr>
          <p:cNvSpPr/>
          <p:nvPr/>
        </p:nvSpPr>
        <p:spPr>
          <a:xfrm>
            <a:off x="3214688" y="6135688"/>
            <a:ext cx="76200" cy="460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9156" name="Slide Number Placeholder 7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AD670E-821B-422C-A579-8416CF89758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5" name="Picture 2" descr="S:\ktlf\_logo\logosmall85x8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40009" y="2277104"/>
            <a:ext cx="57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AT&amp;T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63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:\DCIM\100MSDCF\DSC005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7132">
            <a:off x="-385450" y="-283854"/>
            <a:ext cx="10059563" cy="754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8615" y="1435132"/>
            <a:ext cx="113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Crown Castle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5197" y="6007132"/>
            <a:ext cx="2486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Base station equipment in vault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By fire plug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02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H:\DCIM\100MSDCF\DSC0001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19930" y="4992249"/>
            <a:ext cx="718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Verizon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999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116005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369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003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390" y="-1638795"/>
            <a:ext cx="12841185" cy="96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0544" y="1435132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by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Mobilitie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6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pbs.twimg.com/media/DQTh5oKVAAA9XYw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r="7347" b="29634"/>
          <a:stretch/>
        </p:blipFill>
        <p:spPr bwMode="auto">
          <a:xfrm>
            <a:off x="1470990" y="-4763"/>
            <a:ext cx="6520071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AD670E-821B-422C-A579-8416CF89758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4" name="Picture 2" descr="S:\ktlf\_logo\logosmall85x8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0544" y="1435132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by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Mobilitie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30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pbs.twimg.com/media/Db9chPyVwAA6OWA.jpg:lar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80"/>
          <a:stretch/>
        </p:blipFill>
        <p:spPr bwMode="auto">
          <a:xfrm>
            <a:off x="1541374" y="-136558"/>
            <a:ext cx="6459626" cy="699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Slide Number Placeholder 7"/>
          <p:cNvSpPr txBox="1">
            <a:spLocks/>
          </p:cNvSpPr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8D9FFCF-F845-4781-A151-E9F4E5EA411F}" type="slidenum">
              <a:rPr lang="en-US" altLang="en-US" sz="1200">
                <a:latin typeface="Arial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 dirty="0">
              <a:latin typeface="Arial" charset="0"/>
            </a:endParaRPr>
          </a:p>
        </p:txBody>
      </p:sp>
      <p:sp>
        <p:nvSpPr>
          <p:cNvPr id="4" name="Slide Number Placeholder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AD670E-821B-422C-A579-8416CF897585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pic>
        <p:nvPicPr>
          <p:cNvPr id="5" name="Picture 2" descr="S:\ktlf\_logo\logosmall85x8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62227" y="3535536"/>
            <a:ext cx="57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AT&amp;T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13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_31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47" y="-403763"/>
            <a:ext cx="7825839" cy="782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0544" y="1435132"/>
            <a:ext cx="718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Verizon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959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ells_ucla_hilgard_manning_vzw_row_20080820_DSCN970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19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48286" y="1158219"/>
            <a:ext cx="69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 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95262" y="5229475"/>
            <a:ext cx="1553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Equipment in vault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6165171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0A01F940-EDF6-4A15-BCCA-8784EB0ACE9C" descr="0A01F940-EDF6-4A15-BCCA-8784EB0ACE9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44">
            <a:off x="-604838" y="-330200"/>
            <a:ext cx="10353676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0544" y="1435132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by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Mobilitie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42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What’s a “Small </a:t>
            </a:r>
            <a:r>
              <a:rPr lang="en-US" sz="4000" dirty="0" err="1" smtClean="0"/>
              <a:t>Wierless</a:t>
            </a:r>
            <a:r>
              <a:rPr lang="en-US" sz="4000" dirty="0" smtClean="0"/>
              <a:t> Facility”? </a:t>
            </a:r>
            <a:r>
              <a:rPr lang="en-US" sz="4000" dirty="0"/>
              <a:t>(SWF)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478" y="1419224"/>
            <a:ext cx="7291044" cy="4892675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1240325" y="5185065"/>
            <a:ext cx="6203382" cy="129319"/>
          </a:xfrm>
          <a:custGeom>
            <a:avLst/>
            <a:gdLst>
              <a:gd name="connsiteX0" fmla="*/ 0 w 6203382"/>
              <a:gd name="connsiteY0" fmla="*/ 120266 h 129319"/>
              <a:gd name="connsiteX1" fmla="*/ 54321 w 6203382"/>
              <a:gd name="connsiteY1" fmla="*/ 93105 h 129319"/>
              <a:gd name="connsiteX2" fmla="*/ 81481 w 6203382"/>
              <a:gd name="connsiteY2" fmla="*/ 65945 h 129319"/>
              <a:gd name="connsiteX3" fmla="*/ 108641 w 6203382"/>
              <a:gd name="connsiteY3" fmla="*/ 56891 h 129319"/>
              <a:gd name="connsiteX4" fmla="*/ 144855 w 6203382"/>
              <a:gd name="connsiteY4" fmla="*/ 38785 h 129319"/>
              <a:gd name="connsiteX5" fmla="*/ 199176 w 6203382"/>
              <a:gd name="connsiteY5" fmla="*/ 29731 h 129319"/>
              <a:gd name="connsiteX6" fmla="*/ 289711 w 6203382"/>
              <a:gd name="connsiteY6" fmla="*/ 11624 h 129319"/>
              <a:gd name="connsiteX7" fmla="*/ 516047 w 6203382"/>
              <a:gd name="connsiteY7" fmla="*/ 20678 h 129319"/>
              <a:gd name="connsiteX8" fmla="*/ 742384 w 6203382"/>
              <a:gd name="connsiteY8" fmla="*/ 56891 h 129319"/>
              <a:gd name="connsiteX9" fmla="*/ 851025 w 6203382"/>
              <a:gd name="connsiteY9" fmla="*/ 65945 h 129319"/>
              <a:gd name="connsiteX10" fmla="*/ 1004934 w 6203382"/>
              <a:gd name="connsiteY10" fmla="*/ 84052 h 129319"/>
              <a:gd name="connsiteX11" fmla="*/ 1059255 w 6203382"/>
              <a:gd name="connsiteY11" fmla="*/ 102159 h 129319"/>
              <a:gd name="connsiteX12" fmla="*/ 1285592 w 6203382"/>
              <a:gd name="connsiteY12" fmla="*/ 129319 h 129319"/>
              <a:gd name="connsiteX13" fmla="*/ 1683944 w 6203382"/>
              <a:gd name="connsiteY13" fmla="*/ 111212 h 129319"/>
              <a:gd name="connsiteX14" fmla="*/ 1973655 w 6203382"/>
              <a:gd name="connsiteY14" fmla="*/ 74998 h 129319"/>
              <a:gd name="connsiteX15" fmla="*/ 2154725 w 6203382"/>
              <a:gd name="connsiteY15" fmla="*/ 47838 h 129319"/>
              <a:gd name="connsiteX16" fmla="*/ 2580237 w 6203382"/>
              <a:gd name="connsiteY16" fmla="*/ 47838 h 129319"/>
              <a:gd name="connsiteX17" fmla="*/ 2661719 w 6203382"/>
              <a:gd name="connsiteY17" fmla="*/ 65945 h 129319"/>
              <a:gd name="connsiteX18" fmla="*/ 2770360 w 6203382"/>
              <a:gd name="connsiteY18" fmla="*/ 84052 h 129319"/>
              <a:gd name="connsiteX19" fmla="*/ 3032911 w 6203382"/>
              <a:gd name="connsiteY19" fmla="*/ 120266 h 129319"/>
              <a:gd name="connsiteX20" fmla="*/ 4318503 w 6203382"/>
              <a:gd name="connsiteY20" fmla="*/ 111212 h 129319"/>
              <a:gd name="connsiteX21" fmla="*/ 4490519 w 6203382"/>
              <a:gd name="connsiteY21" fmla="*/ 84052 h 129319"/>
              <a:gd name="connsiteX22" fmla="*/ 4544839 w 6203382"/>
              <a:gd name="connsiteY22" fmla="*/ 65945 h 129319"/>
              <a:gd name="connsiteX23" fmla="*/ 4626321 w 6203382"/>
              <a:gd name="connsiteY23" fmla="*/ 56891 h 129319"/>
              <a:gd name="connsiteX24" fmla="*/ 5549774 w 6203382"/>
              <a:gd name="connsiteY24" fmla="*/ 74998 h 129319"/>
              <a:gd name="connsiteX25" fmla="*/ 6111089 w 6203382"/>
              <a:gd name="connsiteY25" fmla="*/ 84052 h 129319"/>
              <a:gd name="connsiteX26" fmla="*/ 6174463 w 6203382"/>
              <a:gd name="connsiteY26" fmla="*/ 102159 h 129319"/>
              <a:gd name="connsiteX27" fmla="*/ 6192570 w 6203382"/>
              <a:gd name="connsiteY27" fmla="*/ 111212 h 12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203382" h="129319">
                <a:moveTo>
                  <a:pt x="0" y="120266"/>
                </a:moveTo>
                <a:cubicBezTo>
                  <a:pt x="18107" y="111212"/>
                  <a:pt x="37477" y="104335"/>
                  <a:pt x="54321" y="93105"/>
                </a:cubicBezTo>
                <a:cubicBezTo>
                  <a:pt x="64974" y="86003"/>
                  <a:pt x="70828" y="73047"/>
                  <a:pt x="81481" y="65945"/>
                </a:cubicBezTo>
                <a:cubicBezTo>
                  <a:pt x="89421" y="60651"/>
                  <a:pt x="99869" y="60650"/>
                  <a:pt x="108641" y="56891"/>
                </a:cubicBezTo>
                <a:cubicBezTo>
                  <a:pt x="121046" y="51575"/>
                  <a:pt x="131928" y="42663"/>
                  <a:pt x="144855" y="38785"/>
                </a:cubicBezTo>
                <a:cubicBezTo>
                  <a:pt x="162438" y="33510"/>
                  <a:pt x="181134" y="33114"/>
                  <a:pt x="199176" y="29731"/>
                </a:cubicBezTo>
                <a:cubicBezTo>
                  <a:pt x="229425" y="24059"/>
                  <a:pt x="259533" y="17660"/>
                  <a:pt x="289711" y="11624"/>
                </a:cubicBezTo>
                <a:cubicBezTo>
                  <a:pt x="365156" y="14642"/>
                  <a:pt x="440764" y="14887"/>
                  <a:pt x="516047" y="20678"/>
                </a:cubicBezTo>
                <a:cubicBezTo>
                  <a:pt x="650810" y="31045"/>
                  <a:pt x="620876" y="41042"/>
                  <a:pt x="742384" y="56891"/>
                </a:cubicBezTo>
                <a:cubicBezTo>
                  <a:pt x="778418" y="61591"/>
                  <a:pt x="814879" y="62206"/>
                  <a:pt x="851025" y="65945"/>
                </a:cubicBezTo>
                <a:cubicBezTo>
                  <a:pt x="902408" y="71261"/>
                  <a:pt x="953631" y="78016"/>
                  <a:pt x="1004934" y="84052"/>
                </a:cubicBezTo>
                <a:cubicBezTo>
                  <a:pt x="1023041" y="90088"/>
                  <a:pt x="1040623" y="98019"/>
                  <a:pt x="1059255" y="102159"/>
                </a:cubicBezTo>
                <a:cubicBezTo>
                  <a:pt x="1150331" y="122398"/>
                  <a:pt x="1191714" y="122098"/>
                  <a:pt x="1285592" y="129319"/>
                </a:cubicBezTo>
                <a:lnTo>
                  <a:pt x="1683944" y="111212"/>
                </a:lnTo>
                <a:cubicBezTo>
                  <a:pt x="1882483" y="98803"/>
                  <a:pt x="1816719" y="97417"/>
                  <a:pt x="1973655" y="74998"/>
                </a:cubicBezTo>
                <a:cubicBezTo>
                  <a:pt x="2182397" y="45178"/>
                  <a:pt x="1912528" y="91874"/>
                  <a:pt x="2154725" y="47838"/>
                </a:cubicBezTo>
                <a:cubicBezTo>
                  <a:pt x="2291127" y="-43098"/>
                  <a:pt x="2187567" y="18202"/>
                  <a:pt x="2580237" y="47838"/>
                </a:cubicBezTo>
                <a:cubicBezTo>
                  <a:pt x="2607981" y="49932"/>
                  <a:pt x="2634387" y="60739"/>
                  <a:pt x="2661719" y="65945"/>
                </a:cubicBezTo>
                <a:cubicBezTo>
                  <a:pt x="2697784" y="72815"/>
                  <a:pt x="2734034" y="78736"/>
                  <a:pt x="2770360" y="84052"/>
                </a:cubicBezTo>
                <a:lnTo>
                  <a:pt x="3032911" y="120266"/>
                </a:lnTo>
                <a:lnTo>
                  <a:pt x="4318503" y="111212"/>
                </a:lnTo>
                <a:cubicBezTo>
                  <a:pt x="4353782" y="110538"/>
                  <a:pt x="4440750" y="98983"/>
                  <a:pt x="4490519" y="84052"/>
                </a:cubicBezTo>
                <a:cubicBezTo>
                  <a:pt x="4508800" y="78568"/>
                  <a:pt x="4526124" y="69688"/>
                  <a:pt x="4544839" y="65945"/>
                </a:cubicBezTo>
                <a:cubicBezTo>
                  <a:pt x="4571636" y="60585"/>
                  <a:pt x="4599160" y="59909"/>
                  <a:pt x="4626321" y="56891"/>
                </a:cubicBezTo>
                <a:lnTo>
                  <a:pt x="5549774" y="74998"/>
                </a:lnTo>
                <a:cubicBezTo>
                  <a:pt x="5736872" y="78421"/>
                  <a:pt x="5924136" y="75923"/>
                  <a:pt x="6111089" y="84052"/>
                </a:cubicBezTo>
                <a:cubicBezTo>
                  <a:pt x="6133038" y="85006"/>
                  <a:pt x="6153420" y="95846"/>
                  <a:pt x="6174463" y="102159"/>
                </a:cubicBezTo>
                <a:cubicBezTo>
                  <a:pt x="6207821" y="112166"/>
                  <a:pt x="6210113" y="111212"/>
                  <a:pt x="6192570" y="11121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249378" y="5522614"/>
            <a:ext cx="6111089" cy="131275"/>
          </a:xfrm>
          <a:custGeom>
            <a:avLst/>
            <a:gdLst>
              <a:gd name="connsiteX0" fmla="*/ 0 w 6111089"/>
              <a:gd name="connsiteY0" fmla="*/ 81481 h 262550"/>
              <a:gd name="connsiteX1" fmla="*/ 470780 w 6111089"/>
              <a:gd name="connsiteY1" fmla="*/ 63374 h 262550"/>
              <a:gd name="connsiteX2" fmla="*/ 651850 w 6111089"/>
              <a:gd name="connsiteY2" fmla="*/ 54321 h 262550"/>
              <a:gd name="connsiteX3" fmla="*/ 796705 w 6111089"/>
              <a:gd name="connsiteY3" fmla="*/ 72428 h 262550"/>
              <a:gd name="connsiteX4" fmla="*/ 823866 w 6111089"/>
              <a:gd name="connsiteY4" fmla="*/ 81481 h 262550"/>
              <a:gd name="connsiteX5" fmla="*/ 887240 w 6111089"/>
              <a:gd name="connsiteY5" fmla="*/ 108641 h 262550"/>
              <a:gd name="connsiteX6" fmla="*/ 950614 w 6111089"/>
              <a:gd name="connsiteY6" fmla="*/ 153909 h 262550"/>
              <a:gd name="connsiteX7" fmla="*/ 1104523 w 6111089"/>
              <a:gd name="connsiteY7" fmla="*/ 208230 h 262550"/>
              <a:gd name="connsiteX8" fmla="*/ 1158844 w 6111089"/>
              <a:gd name="connsiteY8" fmla="*/ 226336 h 262550"/>
              <a:gd name="connsiteX9" fmla="*/ 1276539 w 6111089"/>
              <a:gd name="connsiteY9" fmla="*/ 244443 h 262550"/>
              <a:gd name="connsiteX10" fmla="*/ 1475715 w 6111089"/>
              <a:gd name="connsiteY10" fmla="*/ 262550 h 262550"/>
              <a:gd name="connsiteX11" fmla="*/ 1520982 w 6111089"/>
              <a:gd name="connsiteY11" fmla="*/ 235390 h 262550"/>
              <a:gd name="connsiteX12" fmla="*/ 1602464 w 6111089"/>
              <a:gd name="connsiteY12" fmla="*/ 217283 h 262550"/>
              <a:gd name="connsiteX13" fmla="*/ 1638677 w 6111089"/>
              <a:gd name="connsiteY13" fmla="*/ 199176 h 262550"/>
              <a:gd name="connsiteX14" fmla="*/ 1665838 w 6111089"/>
              <a:gd name="connsiteY14" fmla="*/ 190123 h 262550"/>
              <a:gd name="connsiteX15" fmla="*/ 1692998 w 6111089"/>
              <a:gd name="connsiteY15" fmla="*/ 172016 h 262550"/>
              <a:gd name="connsiteX16" fmla="*/ 1756372 w 6111089"/>
              <a:gd name="connsiteY16" fmla="*/ 144855 h 262550"/>
              <a:gd name="connsiteX17" fmla="*/ 1828800 w 6111089"/>
              <a:gd name="connsiteY17" fmla="*/ 108641 h 262550"/>
              <a:gd name="connsiteX18" fmla="*/ 1883121 w 6111089"/>
              <a:gd name="connsiteY18" fmla="*/ 81481 h 262550"/>
              <a:gd name="connsiteX19" fmla="*/ 1910281 w 6111089"/>
              <a:gd name="connsiteY19" fmla="*/ 63374 h 262550"/>
              <a:gd name="connsiteX20" fmla="*/ 1937442 w 6111089"/>
              <a:gd name="connsiteY20" fmla="*/ 54321 h 262550"/>
              <a:gd name="connsiteX21" fmla="*/ 2018923 w 6111089"/>
              <a:gd name="connsiteY21" fmla="*/ 36214 h 262550"/>
              <a:gd name="connsiteX22" fmla="*/ 2299580 w 6111089"/>
              <a:gd name="connsiteY22" fmla="*/ 9053 h 262550"/>
              <a:gd name="connsiteX23" fmla="*/ 2372008 w 6111089"/>
              <a:gd name="connsiteY23" fmla="*/ 0 h 262550"/>
              <a:gd name="connsiteX24" fmla="*/ 2670772 w 6111089"/>
              <a:gd name="connsiteY24" fmla="*/ 9053 h 262550"/>
              <a:gd name="connsiteX25" fmla="*/ 2924270 w 6111089"/>
              <a:gd name="connsiteY25" fmla="*/ 54321 h 262550"/>
              <a:gd name="connsiteX26" fmla="*/ 3739081 w 6111089"/>
              <a:gd name="connsiteY26" fmla="*/ 72428 h 262550"/>
              <a:gd name="connsiteX27" fmla="*/ 3929204 w 6111089"/>
              <a:gd name="connsiteY27" fmla="*/ 90535 h 262550"/>
              <a:gd name="connsiteX28" fmla="*/ 4146487 w 6111089"/>
              <a:gd name="connsiteY28" fmla="*/ 117695 h 262550"/>
              <a:gd name="connsiteX29" fmla="*/ 4734963 w 6111089"/>
              <a:gd name="connsiteY29" fmla="*/ 135802 h 262550"/>
              <a:gd name="connsiteX30" fmla="*/ 5305331 w 6111089"/>
              <a:gd name="connsiteY30" fmla="*/ 181069 h 262550"/>
              <a:gd name="connsiteX31" fmla="*/ 5441133 w 6111089"/>
              <a:gd name="connsiteY31" fmla="*/ 199176 h 262550"/>
              <a:gd name="connsiteX32" fmla="*/ 5640309 w 6111089"/>
              <a:gd name="connsiteY32" fmla="*/ 217283 h 262550"/>
              <a:gd name="connsiteX33" fmla="*/ 5721790 w 6111089"/>
              <a:gd name="connsiteY33" fmla="*/ 226336 h 262550"/>
              <a:gd name="connsiteX34" fmla="*/ 5848539 w 6111089"/>
              <a:gd name="connsiteY34" fmla="*/ 208230 h 262550"/>
              <a:gd name="connsiteX35" fmla="*/ 5902860 w 6111089"/>
              <a:gd name="connsiteY35" fmla="*/ 181069 h 262550"/>
              <a:gd name="connsiteX36" fmla="*/ 5930020 w 6111089"/>
              <a:gd name="connsiteY36" fmla="*/ 172016 h 262550"/>
              <a:gd name="connsiteX37" fmla="*/ 5975287 w 6111089"/>
              <a:gd name="connsiteY37" fmla="*/ 153909 h 262550"/>
              <a:gd name="connsiteX38" fmla="*/ 6065822 w 6111089"/>
              <a:gd name="connsiteY38" fmla="*/ 72428 h 262550"/>
              <a:gd name="connsiteX39" fmla="*/ 6102036 w 6111089"/>
              <a:gd name="connsiteY39" fmla="*/ 36214 h 262550"/>
              <a:gd name="connsiteX40" fmla="*/ 6111089 w 6111089"/>
              <a:gd name="connsiteY40" fmla="*/ 36214 h 2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111089" h="262550">
                <a:moveTo>
                  <a:pt x="0" y="81481"/>
                </a:moveTo>
                <a:lnTo>
                  <a:pt x="470780" y="63374"/>
                </a:lnTo>
                <a:cubicBezTo>
                  <a:pt x="531160" y="60858"/>
                  <a:pt x="591441" y="52643"/>
                  <a:pt x="651850" y="54321"/>
                </a:cubicBezTo>
                <a:cubicBezTo>
                  <a:pt x="700492" y="55672"/>
                  <a:pt x="748420" y="66392"/>
                  <a:pt x="796705" y="72428"/>
                </a:cubicBezTo>
                <a:cubicBezTo>
                  <a:pt x="805759" y="75446"/>
                  <a:pt x="815094" y="77722"/>
                  <a:pt x="823866" y="81481"/>
                </a:cubicBezTo>
                <a:cubicBezTo>
                  <a:pt x="902178" y="115043"/>
                  <a:pt x="823542" y="87410"/>
                  <a:pt x="887240" y="108641"/>
                </a:cubicBezTo>
                <a:cubicBezTo>
                  <a:pt x="890196" y="110858"/>
                  <a:pt x="941158" y="150127"/>
                  <a:pt x="950614" y="153909"/>
                </a:cubicBezTo>
                <a:cubicBezTo>
                  <a:pt x="1001127" y="174114"/>
                  <a:pt x="1053138" y="190357"/>
                  <a:pt x="1104523" y="208230"/>
                </a:cubicBezTo>
                <a:cubicBezTo>
                  <a:pt x="1122550" y="214500"/>
                  <a:pt x="1139980" y="223434"/>
                  <a:pt x="1158844" y="226336"/>
                </a:cubicBezTo>
                <a:cubicBezTo>
                  <a:pt x="1198076" y="232372"/>
                  <a:pt x="1237179" y="239309"/>
                  <a:pt x="1276539" y="244443"/>
                </a:cubicBezTo>
                <a:cubicBezTo>
                  <a:pt x="1321392" y="250293"/>
                  <a:pt x="1434910" y="259150"/>
                  <a:pt x="1475715" y="262550"/>
                </a:cubicBezTo>
                <a:cubicBezTo>
                  <a:pt x="1490804" y="253497"/>
                  <a:pt x="1504902" y="242537"/>
                  <a:pt x="1520982" y="235390"/>
                </a:cubicBezTo>
                <a:cubicBezTo>
                  <a:pt x="1531448" y="230738"/>
                  <a:pt x="1595300" y="218716"/>
                  <a:pt x="1602464" y="217283"/>
                </a:cubicBezTo>
                <a:cubicBezTo>
                  <a:pt x="1614535" y="211247"/>
                  <a:pt x="1626272" y="204492"/>
                  <a:pt x="1638677" y="199176"/>
                </a:cubicBezTo>
                <a:cubicBezTo>
                  <a:pt x="1647449" y="195417"/>
                  <a:pt x="1657302" y="194391"/>
                  <a:pt x="1665838" y="190123"/>
                </a:cubicBezTo>
                <a:cubicBezTo>
                  <a:pt x="1675570" y="185257"/>
                  <a:pt x="1683266" y="176882"/>
                  <a:pt x="1692998" y="172016"/>
                </a:cubicBezTo>
                <a:cubicBezTo>
                  <a:pt x="1732404" y="152313"/>
                  <a:pt x="1712413" y="176254"/>
                  <a:pt x="1756372" y="144855"/>
                </a:cubicBezTo>
                <a:cubicBezTo>
                  <a:pt x="1815547" y="102588"/>
                  <a:pt x="1745580" y="125286"/>
                  <a:pt x="1828800" y="108641"/>
                </a:cubicBezTo>
                <a:cubicBezTo>
                  <a:pt x="1906654" y="56742"/>
                  <a:pt x="1808142" y="118972"/>
                  <a:pt x="1883121" y="81481"/>
                </a:cubicBezTo>
                <a:cubicBezTo>
                  <a:pt x="1892853" y="76615"/>
                  <a:pt x="1900549" y="68240"/>
                  <a:pt x="1910281" y="63374"/>
                </a:cubicBezTo>
                <a:cubicBezTo>
                  <a:pt x="1918817" y="59106"/>
                  <a:pt x="1928184" y="56636"/>
                  <a:pt x="1937442" y="54321"/>
                </a:cubicBezTo>
                <a:cubicBezTo>
                  <a:pt x="1964434" y="47573"/>
                  <a:pt x="1991813" y="42470"/>
                  <a:pt x="2018923" y="36214"/>
                </a:cubicBezTo>
                <a:cubicBezTo>
                  <a:pt x="2152856" y="5306"/>
                  <a:pt x="1921552" y="41455"/>
                  <a:pt x="2299580" y="9053"/>
                </a:cubicBezTo>
                <a:cubicBezTo>
                  <a:pt x="2323822" y="6975"/>
                  <a:pt x="2347865" y="3018"/>
                  <a:pt x="2372008" y="0"/>
                </a:cubicBezTo>
                <a:lnTo>
                  <a:pt x="2670772" y="9053"/>
                </a:lnTo>
                <a:cubicBezTo>
                  <a:pt x="2800468" y="15538"/>
                  <a:pt x="2705761" y="49465"/>
                  <a:pt x="2924270" y="54321"/>
                </a:cubicBezTo>
                <a:lnTo>
                  <a:pt x="3739081" y="72428"/>
                </a:lnTo>
                <a:lnTo>
                  <a:pt x="3929204" y="90535"/>
                </a:lnTo>
                <a:cubicBezTo>
                  <a:pt x="4028427" y="101166"/>
                  <a:pt x="4008396" y="110959"/>
                  <a:pt x="4146487" y="117695"/>
                </a:cubicBezTo>
                <a:cubicBezTo>
                  <a:pt x="4342505" y="127257"/>
                  <a:pt x="4538804" y="129766"/>
                  <a:pt x="4734963" y="135802"/>
                </a:cubicBezTo>
                <a:lnTo>
                  <a:pt x="5305331" y="181069"/>
                </a:lnTo>
                <a:cubicBezTo>
                  <a:pt x="5350816" y="185151"/>
                  <a:pt x="5395730" y="194268"/>
                  <a:pt x="5441133" y="199176"/>
                </a:cubicBezTo>
                <a:cubicBezTo>
                  <a:pt x="5507413" y="206341"/>
                  <a:pt x="5573953" y="210862"/>
                  <a:pt x="5640309" y="217283"/>
                </a:cubicBezTo>
                <a:cubicBezTo>
                  <a:pt x="5667509" y="219915"/>
                  <a:pt x="5694630" y="223318"/>
                  <a:pt x="5721790" y="226336"/>
                </a:cubicBezTo>
                <a:cubicBezTo>
                  <a:pt x="5764040" y="220301"/>
                  <a:pt x="5806510" y="215647"/>
                  <a:pt x="5848539" y="208230"/>
                </a:cubicBezTo>
                <a:cubicBezTo>
                  <a:pt x="5883704" y="202025"/>
                  <a:pt x="5870401" y="197298"/>
                  <a:pt x="5902860" y="181069"/>
                </a:cubicBezTo>
                <a:cubicBezTo>
                  <a:pt x="5911396" y="176801"/>
                  <a:pt x="5921085" y="175367"/>
                  <a:pt x="5930020" y="172016"/>
                </a:cubicBezTo>
                <a:cubicBezTo>
                  <a:pt x="5945237" y="166310"/>
                  <a:pt x="5960198" y="159945"/>
                  <a:pt x="5975287" y="153909"/>
                </a:cubicBezTo>
                <a:cubicBezTo>
                  <a:pt x="6046356" y="82841"/>
                  <a:pt x="6013805" y="107107"/>
                  <a:pt x="6065822" y="72428"/>
                </a:cubicBezTo>
                <a:cubicBezTo>
                  <a:pt x="6076795" y="39505"/>
                  <a:pt x="6066919" y="44993"/>
                  <a:pt x="6102036" y="36214"/>
                </a:cubicBezTo>
                <a:cubicBezTo>
                  <a:pt x="6104964" y="35482"/>
                  <a:pt x="6108071" y="36214"/>
                  <a:pt x="6111089" y="3621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2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1C1C295-050F-4D72-A358-45FE3FAC8782" descr="C1C1C295-050F-4D72-A358-45FE3FAC87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10791825" cy="778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2871" y="3737867"/>
            <a:ext cx="599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AT&amp;T.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0544" y="1435132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Sprint by</a:t>
            </a:r>
          </a:p>
          <a:p>
            <a:r>
              <a:rPr lang="en-US" sz="1400" i="1" dirty="0" smtClean="0">
                <a:solidFill>
                  <a:schemeClr val="bg1"/>
                </a:solidFill>
              </a:rPr>
              <a:t>Mobilitie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210" y="6251895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Los Angeles, CA</a:t>
            </a:r>
            <a:endParaRPr lang="en-US" sz="14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5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BD4BD0C0-161A-45DD-A7E6-B5CB3C8EB7D9" descr="BD4BD0C0-161A-45DD-A7E6-B5CB3C8EB7D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0550"/>
            <a:ext cx="9201150" cy="687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8690" y="2571205"/>
            <a:ext cx="57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AT&amp;T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2912" y="931019"/>
            <a:ext cx="2091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T-Mobile by Crown Castle</a:t>
            </a:r>
            <a:endParaRPr lang="en-US" sz="1400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999" y="6321168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Los Angeles, CA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401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but what about . . .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xmlns="" id="{CA17E7C8-E6C7-44C8-989A-EC81F0A11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Undergrounding requirements?</a:t>
            </a:r>
          </a:p>
          <a:p>
            <a:r>
              <a:rPr lang="en-US" sz="2400" dirty="0"/>
              <a:t>Restrictions on </a:t>
            </a:r>
            <a:r>
              <a:rPr lang="en-US" sz="2400" dirty="0" smtClean="0"/>
              <a:t>deployment in residential </a:t>
            </a:r>
            <a:r>
              <a:rPr lang="en-US" sz="2400" dirty="0"/>
              <a:t>areas?</a:t>
            </a:r>
          </a:p>
          <a:p>
            <a:r>
              <a:rPr lang="en-US" sz="2400" dirty="0"/>
              <a:t>Restrictions on </a:t>
            </a:r>
            <a:r>
              <a:rPr lang="en-US" sz="2400" dirty="0" smtClean="0"/>
              <a:t>attachment to decorative </a:t>
            </a:r>
            <a:r>
              <a:rPr lang="en-US" sz="2400" dirty="0"/>
              <a:t>poles?</a:t>
            </a:r>
          </a:p>
          <a:p>
            <a:r>
              <a:rPr lang="en-US" sz="2400" dirty="0"/>
              <a:t>Residents who want public hearings/appeals?</a:t>
            </a:r>
          </a:p>
          <a:p>
            <a:r>
              <a:rPr lang="en-US" sz="2400" dirty="0" smtClean="0"/>
              <a:t>Existing </a:t>
            </a:r>
            <a:r>
              <a:rPr lang="en-US" sz="2400" dirty="0"/>
              <a:t>small cell agreements?</a:t>
            </a:r>
          </a:p>
          <a:p>
            <a:r>
              <a:rPr lang="en-US" sz="2400" dirty="0"/>
              <a:t>The deemed-granted remedy for shot clock violations the FCC proposed?</a:t>
            </a:r>
          </a:p>
          <a:p>
            <a:r>
              <a:rPr lang="en-US" sz="2400" dirty="0"/>
              <a:t>Moratoria?</a:t>
            </a:r>
          </a:p>
        </p:txBody>
      </p:sp>
    </p:spTree>
    <p:extLst>
      <p:ext uri="{BB962C8B-B14F-4D97-AF65-F5344CB8AC3E}">
        <p14:creationId xmlns:p14="http://schemas.microsoft.com/office/powerpoint/2010/main" val="2672099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xmlns="" id="{CA17E7C8-E6C7-44C8-989A-EC81F0A11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44982"/>
            <a:ext cx="7886700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Treat small wireless facilities as </a:t>
            </a:r>
            <a:r>
              <a:rPr lang="en-US" sz="2400" dirty="0" smtClean="0"/>
              <a:t>a separate </a:t>
            </a:r>
            <a:r>
              <a:rPr lang="en-US" sz="2400" dirty="0"/>
              <a:t>class subject to specialized </a:t>
            </a:r>
            <a:r>
              <a:rPr lang="en-US" sz="2400" dirty="0" smtClean="0"/>
              <a:t>regulations.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Don’t repeal existing </a:t>
            </a:r>
            <a:r>
              <a:rPr lang="en-US" sz="2400" dirty="0" smtClean="0"/>
              <a:t>regulations (</a:t>
            </a:r>
            <a:r>
              <a:rPr lang="en-US" sz="2400" dirty="0" err="1" smtClean="0"/>
              <a:t>Reso</a:t>
            </a:r>
            <a:r>
              <a:rPr lang="en-US" sz="2400" dirty="0" smtClean="0"/>
              <a:t> 97-197)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YET</a:t>
            </a:r>
            <a:r>
              <a:rPr lang="en-US" sz="2400" dirty="0" smtClean="0"/>
              <a:t> that </a:t>
            </a:r>
            <a:r>
              <a:rPr lang="en-US" sz="2400" dirty="0"/>
              <a:t>serve as default rules for non-small wireless </a:t>
            </a:r>
            <a:r>
              <a:rPr lang="en-US" sz="2400" dirty="0" smtClean="0"/>
              <a:t>facilities.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Repeal and Replace </a:t>
            </a:r>
            <a:r>
              <a:rPr lang="en-US" sz="2400" dirty="0" err="1" smtClean="0"/>
              <a:t>Reso</a:t>
            </a:r>
            <a:r>
              <a:rPr lang="en-US" sz="2400" dirty="0" smtClean="0"/>
              <a:t> 97-197 in the near future (next week?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Evaluate </a:t>
            </a:r>
            <a:r>
              <a:rPr lang="en-US" sz="2400" dirty="0" smtClean="0"/>
              <a:t>how to take existing </a:t>
            </a:r>
            <a:r>
              <a:rPr lang="en-US" sz="2400" dirty="0"/>
              <a:t>subjective aesthetic standards </a:t>
            </a:r>
            <a:r>
              <a:rPr lang="en-US" sz="2400" dirty="0" smtClean="0"/>
              <a:t>and convert them to objective, generally-applicable standards.</a:t>
            </a:r>
            <a:endParaRPr lang="en-US" sz="2400" dirty="0"/>
          </a:p>
          <a:p>
            <a:pPr marL="514350" indent="-514350">
              <a:buFont typeface="+mj-lt"/>
              <a:buAutoNum type="arabicPeriod" startAt="4"/>
            </a:pPr>
            <a:r>
              <a:rPr lang="en-US" sz="2400" dirty="0" smtClean="0"/>
              <a:t>Streamline or eliminate negotiation for pole attachment agreements. 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sz="2400" dirty="0" smtClean="0"/>
              <a:t>Invest </a:t>
            </a:r>
            <a:r>
              <a:rPr lang="en-US" sz="2400" dirty="0"/>
              <a:t>in comprehensive fee </a:t>
            </a:r>
            <a:r>
              <a:rPr lang="en-US" sz="2400" dirty="0" smtClean="0"/>
              <a:t>studies for staff time.</a:t>
            </a:r>
            <a:endParaRPr lang="en-US" sz="2400" dirty="0"/>
          </a:p>
          <a:p>
            <a:pPr marL="514350" indent="-514350">
              <a:buFont typeface="+mj-lt"/>
              <a:buAutoNum type="arabicPeriod" startAt="4"/>
            </a:pPr>
            <a:r>
              <a:rPr lang="en-US" sz="2400" dirty="0"/>
              <a:t>Get started </a:t>
            </a:r>
            <a:r>
              <a:rPr lang="en-US" sz="2400" dirty="0" smtClean="0"/>
              <a:t>yesterday – </a:t>
            </a:r>
            <a:r>
              <a:rPr lang="en-US" sz="2400" dirty="0"/>
              <a:t>rules effective Jan. 14, </a:t>
            </a:r>
            <a:r>
              <a:rPr lang="en-US" sz="2400" dirty="0" smtClean="0"/>
              <a:t>2019.</a:t>
            </a: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667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419ACEE-5C9C-4888-949E-13503C8D2EB7}"/>
              </a:ext>
            </a:extLst>
          </p:cNvPr>
          <p:cNvSpPr txBox="1"/>
          <p:nvPr/>
        </p:nvSpPr>
        <p:spPr>
          <a:xfrm>
            <a:off x="0" y="2978458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Yeah… me too.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1643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Small Cell?</a:t>
            </a:r>
          </a:p>
        </p:txBody>
      </p:sp>
      <p:pic>
        <p:nvPicPr>
          <p:cNvPr id="2050" name="Picture 2" descr="http://www.trbimg.com/img-58879e56/turbine/la-fi-lazarus-fcc-chairman-ajit-pai-2017012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46" y="2498189"/>
            <a:ext cx="6986614" cy="435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4101220" y="1424412"/>
            <a:ext cx="4363769" cy="1811383"/>
          </a:xfrm>
          <a:prstGeom prst="wedgeEllipseCallout">
            <a:avLst>
              <a:gd name="adj1" fmla="val -34816"/>
              <a:gd name="adj2" fmla="val 66998"/>
            </a:avLst>
          </a:prstGeom>
          <a:solidFill>
            <a:schemeClr val="bg1"/>
          </a:solidFill>
          <a:ln w="57150">
            <a:solidFill>
              <a:srgbClr val="EF5A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cells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only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size of a pizza box! Yeah.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pizza box…t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hat’s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it!</a:t>
            </a:r>
          </a:p>
        </p:txBody>
      </p:sp>
    </p:spTree>
    <p:extLst>
      <p:ext uri="{BB962C8B-B14F-4D97-AF65-F5344CB8AC3E}">
        <p14:creationId xmlns:p14="http://schemas.microsoft.com/office/powerpoint/2010/main" val="416727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7886700" cy="79220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Jonathan is a very meaty Pizza Topping </a:t>
            </a:r>
            <a:br>
              <a:rPr lang="en-US" sz="2800" dirty="0" smtClean="0"/>
            </a:br>
            <a:r>
              <a:rPr lang="en-US" sz="2800" dirty="0" smtClean="0"/>
              <a:t>The Podium is the Cheese inside the Crust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8"/>
          <a:stretch/>
        </p:blipFill>
        <p:spPr>
          <a:xfrm>
            <a:off x="2049856" y="1231275"/>
            <a:ext cx="4848886" cy="6012778"/>
          </a:xfrm>
        </p:spPr>
      </p:pic>
    </p:spTree>
    <p:extLst>
      <p:ext uri="{BB962C8B-B14F-4D97-AF65-F5344CB8AC3E}">
        <p14:creationId xmlns:p14="http://schemas.microsoft.com/office/powerpoint/2010/main" val="346211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A6BB1AE-0C6D-47B2-8F5E-DCB79D180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5142451" cy="68534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426EEB-BA78-4A3C-896B-2F5745FC9F57}"/>
              </a:ext>
            </a:extLst>
          </p:cNvPr>
          <p:cNvSpPr txBox="1"/>
          <p:nvPr/>
        </p:nvSpPr>
        <p:spPr>
          <a:xfrm>
            <a:off x="5645791" y="788565"/>
            <a:ext cx="32297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does 28 cubic feet look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 the field?</a:t>
            </a:r>
          </a:p>
        </p:txBody>
      </p:sp>
    </p:spTree>
    <p:extLst>
      <p:ext uri="{BB962C8B-B14F-4D97-AF65-F5344CB8AC3E}">
        <p14:creationId xmlns:p14="http://schemas.microsoft.com/office/powerpoint/2010/main" val="15178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ramer\Dropbox\Beverly Hills ATT Cells 2015-2016\P112068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86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D:\beverlyhills.oDAS.attws.basephoto&amp;measurements.DSC005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1971" cy="726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3587" y="6208011"/>
            <a:ext cx="757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AT&amp;T</a:t>
            </a:r>
          </a:p>
        </p:txBody>
      </p:sp>
    </p:spTree>
    <p:extLst>
      <p:ext uri="{BB962C8B-B14F-4D97-AF65-F5344CB8AC3E}">
        <p14:creationId xmlns:p14="http://schemas.microsoft.com/office/powerpoint/2010/main" val="13491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FDE7AAC8-6F82-4CC3-9365-0F7BF193B1DD}" vid="{2D7D88FB-B222-4FD9-B250-E259253AB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ppt template (rev20180724)</Template>
  <TotalTime>1831</TotalTime>
  <Words>1125</Words>
  <Application>Microsoft Office PowerPoint</Application>
  <PresentationFormat>On-screen Show (4:3)</PresentationFormat>
  <Paragraphs>207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Big Changes Coming to  Small Cells</vt:lpstr>
      <vt:lpstr>FCC’s 2018 Small Cell Order</vt:lpstr>
      <vt:lpstr>FCC’s 2018 Small Cell Order</vt:lpstr>
      <vt:lpstr>What’s a “Small Wierless Facility”? (SWF)</vt:lpstr>
      <vt:lpstr>What’s a Small Cell?</vt:lpstr>
      <vt:lpstr>Jonathan is a very meaty Pizza Topping  The Podium is the Cheese inside the Crust</vt:lpstr>
      <vt:lpstr>PowerPoint Presentation</vt:lpstr>
      <vt:lpstr>PowerPoint Presentation</vt:lpstr>
      <vt:lpstr>PowerPoint Presentation</vt:lpstr>
      <vt:lpstr>Plus how many 3 cubic foot antennas?</vt:lpstr>
      <vt:lpstr>Effective Prohibitions</vt:lpstr>
      <vt:lpstr>Effective Prohibitions</vt:lpstr>
      <vt:lpstr>Fees Compared</vt:lpstr>
      <vt:lpstr>New &amp; Old Shot Clock Rules</vt:lpstr>
      <vt:lpstr>New Shot Clock Rules</vt:lpstr>
      <vt:lpstr>New Shot Clock Rules</vt:lpstr>
      <vt:lpstr>Why so many?</vt:lpstr>
      <vt:lpstr>PowerPoint Presentation</vt:lpstr>
      <vt:lpstr>PowerPoint Presentation</vt:lpstr>
      <vt:lpstr>Thousand Oaks (Estimates only!)</vt:lpstr>
      <vt:lpstr>Sacramento 2019?</vt:lpstr>
      <vt:lpstr>Some examples of existing small cells and existing sites that would qualify as SWFs…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Ok, but what about . . .</vt:lpstr>
      <vt:lpstr>Recommendations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Tripp May;kramer@telecomlawfirm.com;Esq.</dc:creator>
  <cp:lastModifiedBy>Jonathan Kramer, Esq.</cp:lastModifiedBy>
  <cp:revision>69</cp:revision>
  <cp:lastPrinted>2018-11-13T20:02:14Z</cp:lastPrinted>
  <dcterms:created xsi:type="dcterms:W3CDTF">2018-09-27T02:10:10Z</dcterms:created>
  <dcterms:modified xsi:type="dcterms:W3CDTF">2018-11-19T19:53:27Z</dcterms:modified>
</cp:coreProperties>
</file>